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Lst>
  <p:notesMasterIdLst>
    <p:notesMasterId r:id="rId54"/>
  </p:notesMasterIdLst>
  <p:handoutMasterIdLst>
    <p:handoutMasterId r:id="rId55"/>
  </p:handoutMasterIdLst>
  <p:sldIdLst>
    <p:sldId id="260" r:id="rId4"/>
    <p:sldId id="261" r:id="rId5"/>
    <p:sldId id="262" r:id="rId6"/>
    <p:sldId id="291" r:id="rId7"/>
    <p:sldId id="271" r:id="rId8"/>
    <p:sldId id="272" r:id="rId9"/>
    <p:sldId id="340" r:id="rId10"/>
    <p:sldId id="330" r:id="rId11"/>
    <p:sldId id="342" r:id="rId12"/>
    <p:sldId id="275" r:id="rId13"/>
    <p:sldId id="276" r:id="rId14"/>
    <p:sldId id="277" r:id="rId15"/>
    <p:sldId id="313" r:id="rId16"/>
    <p:sldId id="316" r:id="rId17"/>
    <p:sldId id="312" r:id="rId18"/>
    <p:sldId id="280" r:id="rId19"/>
    <p:sldId id="329" r:id="rId20"/>
    <p:sldId id="281" r:id="rId21"/>
    <p:sldId id="293" r:id="rId22"/>
    <p:sldId id="294" r:id="rId23"/>
    <p:sldId id="295" r:id="rId24"/>
    <p:sldId id="292" r:id="rId25"/>
    <p:sldId id="303" r:id="rId26"/>
    <p:sldId id="282" r:id="rId27"/>
    <p:sldId id="283" r:id="rId28"/>
    <p:sldId id="284" r:id="rId29"/>
    <p:sldId id="285" r:id="rId30"/>
    <p:sldId id="311" r:id="rId31"/>
    <p:sldId id="334" r:id="rId32"/>
    <p:sldId id="319" r:id="rId33"/>
    <p:sldId id="307" r:id="rId34"/>
    <p:sldId id="288" r:id="rId35"/>
    <p:sldId id="308" r:id="rId36"/>
    <p:sldId id="320" r:id="rId37"/>
    <p:sldId id="309" r:id="rId38"/>
    <p:sldId id="300" r:id="rId39"/>
    <p:sldId id="321" r:id="rId40"/>
    <p:sldId id="323" r:id="rId41"/>
    <p:sldId id="324" r:id="rId42"/>
    <p:sldId id="322" r:id="rId43"/>
    <p:sldId id="325" r:id="rId44"/>
    <p:sldId id="326" r:id="rId45"/>
    <p:sldId id="332" r:id="rId46"/>
    <p:sldId id="327" r:id="rId47"/>
    <p:sldId id="328" r:id="rId48"/>
    <p:sldId id="297" r:id="rId49"/>
    <p:sldId id="335" r:id="rId50"/>
    <p:sldId id="343" r:id="rId51"/>
    <p:sldId id="337" r:id="rId52"/>
    <p:sldId id="339" r:id="rId53"/>
  </p:sldIdLst>
  <p:sldSz cx="9144000" cy="6858000" type="screen4x3"/>
  <p:notesSz cx="6883400"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B"/>
    <a:srgbClr val="FF7C80"/>
    <a:srgbClr val="083763"/>
    <a:srgbClr val="FFFF99"/>
    <a:srgbClr val="000000"/>
    <a:srgbClr val="00D3DE"/>
    <a:srgbClr val="00D0DA"/>
    <a:srgbClr val="00A4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2" d="100"/>
          <a:sy n="112" d="100"/>
        </p:scale>
        <p:origin x="-1584"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807" cy="462042"/>
          </a:xfrm>
          <a:prstGeom prst="rect">
            <a:avLst/>
          </a:prstGeom>
        </p:spPr>
        <p:txBody>
          <a:bodyPr vert="horz" lIns="92133" tIns="46067" rIns="92133" bIns="46067" rtlCol="0"/>
          <a:lstStyle>
            <a:lvl1pPr algn="l">
              <a:defRPr sz="1200"/>
            </a:lvl1pPr>
          </a:lstStyle>
          <a:p>
            <a:endParaRPr lang="en-US"/>
          </a:p>
        </p:txBody>
      </p:sp>
      <p:sp>
        <p:nvSpPr>
          <p:cNvPr id="3" name="Date Placeholder 2"/>
          <p:cNvSpPr>
            <a:spLocks noGrp="1"/>
          </p:cNvSpPr>
          <p:nvPr>
            <p:ph type="dt" sz="quarter" idx="1"/>
          </p:nvPr>
        </p:nvSpPr>
        <p:spPr>
          <a:xfrm>
            <a:off x="3899001" y="0"/>
            <a:ext cx="2982807" cy="462042"/>
          </a:xfrm>
          <a:prstGeom prst="rect">
            <a:avLst/>
          </a:prstGeom>
        </p:spPr>
        <p:txBody>
          <a:bodyPr vert="horz" lIns="92133" tIns="46067" rIns="92133" bIns="46067" rtlCol="0"/>
          <a:lstStyle>
            <a:lvl1pPr algn="r">
              <a:defRPr sz="1200"/>
            </a:lvl1pPr>
          </a:lstStyle>
          <a:p>
            <a:fld id="{0111B632-55F9-43FF-92A0-1887282E2B28}" type="datetimeFigureOut">
              <a:rPr lang="en-US" smtClean="0"/>
              <a:t>7/28/2014</a:t>
            </a:fld>
            <a:endParaRPr lang="en-US"/>
          </a:p>
        </p:txBody>
      </p:sp>
      <p:sp>
        <p:nvSpPr>
          <p:cNvPr id="4" name="Footer Placeholder 3"/>
          <p:cNvSpPr>
            <a:spLocks noGrp="1"/>
          </p:cNvSpPr>
          <p:nvPr>
            <p:ph type="ftr" sz="quarter" idx="2"/>
          </p:nvPr>
        </p:nvSpPr>
        <p:spPr>
          <a:xfrm>
            <a:off x="0" y="8777193"/>
            <a:ext cx="2982807" cy="462042"/>
          </a:xfrm>
          <a:prstGeom prst="rect">
            <a:avLst/>
          </a:prstGeom>
        </p:spPr>
        <p:txBody>
          <a:bodyPr vert="horz" lIns="92133" tIns="46067" rIns="92133" bIns="46067" rtlCol="0" anchor="b"/>
          <a:lstStyle>
            <a:lvl1pPr algn="l">
              <a:defRPr sz="1200"/>
            </a:lvl1pPr>
          </a:lstStyle>
          <a:p>
            <a:endParaRPr lang="en-US"/>
          </a:p>
        </p:txBody>
      </p:sp>
      <p:sp>
        <p:nvSpPr>
          <p:cNvPr id="5" name="Slide Number Placeholder 4"/>
          <p:cNvSpPr>
            <a:spLocks noGrp="1"/>
          </p:cNvSpPr>
          <p:nvPr>
            <p:ph type="sldNum" sz="quarter" idx="3"/>
          </p:nvPr>
        </p:nvSpPr>
        <p:spPr>
          <a:xfrm>
            <a:off x="3899001" y="8777193"/>
            <a:ext cx="2982807" cy="462042"/>
          </a:xfrm>
          <a:prstGeom prst="rect">
            <a:avLst/>
          </a:prstGeom>
        </p:spPr>
        <p:txBody>
          <a:bodyPr vert="horz" lIns="92133" tIns="46067" rIns="92133" bIns="46067" rtlCol="0" anchor="b"/>
          <a:lstStyle>
            <a:lvl1pPr algn="r">
              <a:defRPr sz="1200"/>
            </a:lvl1pPr>
          </a:lstStyle>
          <a:p>
            <a:fld id="{86E3CD95-9307-497E-A293-F849C67E00F4}" type="slidenum">
              <a:rPr lang="en-US" smtClean="0"/>
              <a:t>‹#›</a:t>
            </a:fld>
            <a:endParaRPr lang="en-US"/>
          </a:p>
        </p:txBody>
      </p:sp>
    </p:spTree>
    <p:extLst>
      <p:ext uri="{BB962C8B-B14F-4D97-AF65-F5344CB8AC3E}">
        <p14:creationId xmlns:p14="http://schemas.microsoft.com/office/powerpoint/2010/main" val="312375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807" cy="462042"/>
          </a:xfrm>
          <a:prstGeom prst="rect">
            <a:avLst/>
          </a:prstGeom>
        </p:spPr>
        <p:txBody>
          <a:bodyPr vert="horz" lIns="92133" tIns="46067" rIns="92133" bIns="46067" rtlCol="0"/>
          <a:lstStyle>
            <a:lvl1pPr algn="l">
              <a:defRPr sz="1200"/>
            </a:lvl1pPr>
          </a:lstStyle>
          <a:p>
            <a:endParaRPr lang="en-US"/>
          </a:p>
        </p:txBody>
      </p:sp>
      <p:sp>
        <p:nvSpPr>
          <p:cNvPr id="3" name="Date Placeholder 2"/>
          <p:cNvSpPr>
            <a:spLocks noGrp="1"/>
          </p:cNvSpPr>
          <p:nvPr>
            <p:ph type="dt" idx="1"/>
          </p:nvPr>
        </p:nvSpPr>
        <p:spPr>
          <a:xfrm>
            <a:off x="3899001" y="0"/>
            <a:ext cx="2982807" cy="462042"/>
          </a:xfrm>
          <a:prstGeom prst="rect">
            <a:avLst/>
          </a:prstGeom>
        </p:spPr>
        <p:txBody>
          <a:bodyPr vert="horz" lIns="92133" tIns="46067" rIns="92133" bIns="46067" rtlCol="0"/>
          <a:lstStyle>
            <a:lvl1pPr algn="r">
              <a:defRPr sz="1200"/>
            </a:lvl1pPr>
          </a:lstStyle>
          <a:p>
            <a:fld id="{15370D8E-54F9-488B-9C1B-6DE8C745EF89}" type="datetimeFigureOut">
              <a:rPr lang="en-US" smtClean="0"/>
              <a:t>7/28/2014</a:t>
            </a:fld>
            <a:endParaRPr lang="en-US"/>
          </a:p>
        </p:txBody>
      </p:sp>
      <p:sp>
        <p:nvSpPr>
          <p:cNvPr id="4" name="Slide Image Placeholder 3"/>
          <p:cNvSpPr>
            <a:spLocks noGrp="1" noRot="1" noChangeAspect="1"/>
          </p:cNvSpPr>
          <p:nvPr>
            <p:ph type="sldImg" idx="2"/>
          </p:nvPr>
        </p:nvSpPr>
        <p:spPr>
          <a:xfrm>
            <a:off x="1131888" y="692150"/>
            <a:ext cx="4619625" cy="3465513"/>
          </a:xfrm>
          <a:prstGeom prst="rect">
            <a:avLst/>
          </a:prstGeom>
          <a:noFill/>
          <a:ln w="12700">
            <a:solidFill>
              <a:prstClr val="black"/>
            </a:solidFill>
          </a:ln>
        </p:spPr>
        <p:txBody>
          <a:bodyPr vert="horz" lIns="92133" tIns="46067" rIns="92133" bIns="46067" rtlCol="0" anchor="ctr"/>
          <a:lstStyle/>
          <a:p>
            <a:endParaRPr lang="en-US"/>
          </a:p>
        </p:txBody>
      </p:sp>
      <p:sp>
        <p:nvSpPr>
          <p:cNvPr id="5" name="Notes Placeholder 4"/>
          <p:cNvSpPr>
            <a:spLocks noGrp="1"/>
          </p:cNvSpPr>
          <p:nvPr>
            <p:ph type="body" sz="quarter" idx="3"/>
          </p:nvPr>
        </p:nvSpPr>
        <p:spPr>
          <a:xfrm>
            <a:off x="688340" y="4389398"/>
            <a:ext cx="5506720" cy="4158377"/>
          </a:xfrm>
          <a:prstGeom prst="rect">
            <a:avLst/>
          </a:prstGeom>
        </p:spPr>
        <p:txBody>
          <a:bodyPr vert="horz" lIns="92133" tIns="46067" rIns="92133" bIns="4606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7193"/>
            <a:ext cx="2982807" cy="462042"/>
          </a:xfrm>
          <a:prstGeom prst="rect">
            <a:avLst/>
          </a:prstGeom>
        </p:spPr>
        <p:txBody>
          <a:bodyPr vert="horz" lIns="92133" tIns="46067" rIns="92133" bIns="46067" rtlCol="0" anchor="b"/>
          <a:lstStyle>
            <a:lvl1pPr algn="l">
              <a:defRPr sz="1200"/>
            </a:lvl1pPr>
          </a:lstStyle>
          <a:p>
            <a:endParaRPr lang="en-US"/>
          </a:p>
        </p:txBody>
      </p:sp>
      <p:sp>
        <p:nvSpPr>
          <p:cNvPr id="7" name="Slide Number Placeholder 6"/>
          <p:cNvSpPr>
            <a:spLocks noGrp="1"/>
          </p:cNvSpPr>
          <p:nvPr>
            <p:ph type="sldNum" sz="quarter" idx="5"/>
          </p:nvPr>
        </p:nvSpPr>
        <p:spPr>
          <a:xfrm>
            <a:off x="3899001" y="8777193"/>
            <a:ext cx="2982807" cy="462042"/>
          </a:xfrm>
          <a:prstGeom prst="rect">
            <a:avLst/>
          </a:prstGeom>
        </p:spPr>
        <p:txBody>
          <a:bodyPr vert="horz" lIns="92133" tIns="46067" rIns="92133" bIns="46067" rtlCol="0" anchor="b"/>
          <a:lstStyle>
            <a:lvl1pPr algn="r">
              <a:defRPr sz="1200"/>
            </a:lvl1pPr>
          </a:lstStyle>
          <a:p>
            <a:fld id="{2D15155B-92D7-4F7E-BF43-8278B1391DF7}" type="slidenum">
              <a:rPr lang="en-US" smtClean="0"/>
              <a:t>‹#›</a:t>
            </a:fld>
            <a:endParaRPr lang="en-US"/>
          </a:p>
        </p:txBody>
      </p:sp>
    </p:spTree>
    <p:extLst>
      <p:ext uri="{BB962C8B-B14F-4D97-AF65-F5344CB8AC3E}">
        <p14:creationId xmlns:p14="http://schemas.microsoft.com/office/powerpoint/2010/main" val="3730215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2150"/>
            <a:ext cx="4619625" cy="3465513"/>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EF985E4-A2C1-4793-9A93-93CA5253695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382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3738"/>
            <a:ext cx="4619625"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3F8CA6-6ED6-4A64-ACC9-60806D4C7BC5}" type="slidenum">
              <a:rPr lang="en-US" smtClean="0"/>
              <a:pPr>
                <a:defRPr/>
              </a:pPr>
              <a:t>10</a:t>
            </a:fld>
            <a:endParaRPr lang="en-US"/>
          </a:p>
        </p:txBody>
      </p:sp>
    </p:spTree>
    <p:extLst>
      <p:ext uri="{BB962C8B-B14F-4D97-AF65-F5344CB8AC3E}">
        <p14:creationId xmlns:p14="http://schemas.microsoft.com/office/powerpoint/2010/main" val="3886752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97597" y="8779121"/>
            <a:ext cx="2984259" cy="46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4" rIns="91347" bIns="45674" anchor="b"/>
          <a:lstStyle>
            <a:lvl1pPr defTabSz="931863" eaLnBrk="0" hangingPunct="0">
              <a:defRPr>
                <a:solidFill>
                  <a:schemeClr val="tx1"/>
                </a:solidFill>
                <a:latin typeface="Arial" pitchFamily="34" charset="0"/>
              </a:defRPr>
            </a:lvl1pPr>
            <a:lvl2pPr marL="742950" indent="-285750" defTabSz="931863" eaLnBrk="0" hangingPunct="0">
              <a:defRPr>
                <a:solidFill>
                  <a:schemeClr val="tx1"/>
                </a:solidFill>
                <a:latin typeface="Arial" pitchFamily="34" charset="0"/>
              </a:defRPr>
            </a:lvl2pPr>
            <a:lvl3pPr marL="1143000" indent="-228600" defTabSz="931863" eaLnBrk="0" hangingPunct="0">
              <a:defRPr>
                <a:solidFill>
                  <a:schemeClr val="tx1"/>
                </a:solidFill>
                <a:latin typeface="Arial" pitchFamily="34" charset="0"/>
              </a:defRPr>
            </a:lvl3pPr>
            <a:lvl4pPr marL="1600200" indent="-228600" defTabSz="931863" eaLnBrk="0" hangingPunct="0">
              <a:defRPr>
                <a:solidFill>
                  <a:schemeClr val="tx1"/>
                </a:solidFill>
                <a:latin typeface="Arial" pitchFamily="34" charset="0"/>
              </a:defRPr>
            </a:lvl4pPr>
            <a:lvl5pPr marL="2057400" indent="-228600" defTabSz="931863" eaLnBrk="0" hangingPunct="0">
              <a:defRPr>
                <a:solidFill>
                  <a:schemeClr val="tx1"/>
                </a:solidFill>
                <a:latin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C4B73F68-A630-4432-98F0-D851B8119741}" type="slidenum">
              <a:rPr lang="en-US" sz="1200">
                <a:solidFill>
                  <a:srgbClr val="000000"/>
                </a:solidFill>
                <a:latin typeface="Times New Roman" pitchFamily="18" charset="0"/>
              </a:rPr>
              <a:pPr algn="r" eaLnBrk="1" fontAlgn="base" hangingPunct="1">
                <a:spcBef>
                  <a:spcPct val="0"/>
                </a:spcBef>
                <a:spcAft>
                  <a:spcPct val="0"/>
                </a:spcAft>
              </a:pPr>
              <a:t>11</a:t>
            </a:fld>
            <a:endParaRPr lang="en-US" sz="1200">
              <a:solidFill>
                <a:srgbClr val="000000"/>
              </a:solidFill>
              <a:latin typeface="Times New Roman" pitchFamily="18" charset="0"/>
            </a:endParaRPr>
          </a:p>
        </p:txBody>
      </p:sp>
      <p:sp>
        <p:nvSpPr>
          <p:cNvPr id="131075" name="Rectangle 2"/>
          <p:cNvSpPr>
            <a:spLocks noGrp="1" noRot="1" noChangeAspect="1" noChangeArrowheads="1" noTextEdit="1"/>
          </p:cNvSpPr>
          <p:nvPr>
            <p:ph type="sldImg"/>
          </p:nvPr>
        </p:nvSpPr>
        <p:spPr bwMode="auto">
          <a:xfrm>
            <a:off x="1135063" y="698500"/>
            <a:ext cx="4613275" cy="3460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xfrm>
            <a:off x="689281" y="4390349"/>
            <a:ext cx="5506410" cy="41555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7" tIns="45674" rIns="91347" bIns="45674" numCol="1" anchor="t" anchorCtr="0" compatLnSpc="1">
            <a:prstTxWarp prst="textNoShape">
              <a:avLst/>
            </a:prstTxWarp>
          </a:bodyPr>
          <a:lstStyle/>
          <a:p>
            <a:endParaRPr lang="en-US" smtClean="0">
              <a:latin typeface="Arial" pitchFamily="34" charset="0"/>
            </a:endParaRPr>
          </a:p>
        </p:txBody>
      </p:sp>
    </p:spTree>
    <p:extLst>
      <p:ext uri="{BB962C8B-B14F-4D97-AF65-F5344CB8AC3E}">
        <p14:creationId xmlns:p14="http://schemas.microsoft.com/office/powerpoint/2010/main" val="2528391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698500"/>
            <a:ext cx="4660900" cy="3495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72290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p:sp>
      <p:sp>
        <p:nvSpPr>
          <p:cNvPr id="4198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229462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Shape 64"/>
          <p:cNvSpPr>
            <a:spLocks noGrp="1" noRot="1" noChangeAspect="1" noTextEdit="1"/>
          </p:cNvSpPr>
          <p:nvPr>
            <p:ph type="sldImg" idx="2"/>
          </p:nvPr>
        </p:nvSpPr>
        <p:spPr/>
      </p:sp>
      <p:sp>
        <p:nvSpPr>
          <p:cNvPr id="43011" name="Shape 6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2194722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Shape 81"/>
          <p:cNvSpPr>
            <a:spLocks noGrp="1" noRot="1" noChangeAspect="1" noTextEdit="1"/>
          </p:cNvSpPr>
          <p:nvPr>
            <p:ph type="sldImg" idx="2"/>
          </p:nvPr>
        </p:nvSpPr>
        <p:spPr/>
      </p:sp>
      <p:sp>
        <p:nvSpPr>
          <p:cNvPr id="44035" name="Shape 8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dirty="0" smtClean="0"/>
          </a:p>
        </p:txBody>
      </p:sp>
    </p:spTree>
    <p:extLst>
      <p:ext uri="{BB962C8B-B14F-4D97-AF65-F5344CB8AC3E}">
        <p14:creationId xmlns:p14="http://schemas.microsoft.com/office/powerpoint/2010/main" val="1185802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a:solidFill>
              <a:srgbClr val="000000"/>
            </a:solidFill>
            <a:miter lim="800000"/>
            <a:headEnd/>
            <a:tailEnd/>
          </a:ln>
        </p:spPr>
      </p:sp>
      <p:sp>
        <p:nvSpPr>
          <p:cNvPr id="4608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smtClean="0"/>
          </a:p>
        </p:txBody>
      </p:sp>
      <p:sp>
        <p:nvSpPr>
          <p:cNvPr id="46084" name="Slide Number Placeholder 3"/>
          <p:cNvSpPr>
            <a:spLocks noGrp="1"/>
          </p:cNvSpPr>
          <p:nvPr>
            <p:ph type="sldNum" sz="quarter" idx="4294967295"/>
          </p:nvPr>
        </p:nvSpPr>
        <p:spPr bwMode="auto">
          <a:xfrm>
            <a:off x="3899001" y="8777195"/>
            <a:ext cx="2982807" cy="4620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2" tIns="45615" rIns="91232" bIns="45615"/>
          <a:lstStyle>
            <a:lvl1pPr eaLnBrk="0" hangingPunct="0">
              <a:defRPr sz="1400">
                <a:solidFill>
                  <a:srgbClr val="000000"/>
                </a:solidFill>
                <a:latin typeface="Arial" charset="0"/>
                <a:cs typeface="Arial" charset="0"/>
                <a:sym typeface="Arial" charset="0"/>
              </a:defRPr>
            </a:lvl1pPr>
            <a:lvl2pPr marL="741259" indent="-285100" eaLnBrk="0" hangingPunct="0">
              <a:defRPr sz="1400">
                <a:solidFill>
                  <a:srgbClr val="000000"/>
                </a:solidFill>
                <a:latin typeface="Arial" charset="0"/>
                <a:cs typeface="Arial" charset="0"/>
                <a:sym typeface="Arial" charset="0"/>
              </a:defRPr>
            </a:lvl2pPr>
            <a:lvl3pPr marL="1140398" indent="-228080" eaLnBrk="0" hangingPunct="0">
              <a:defRPr sz="1400">
                <a:solidFill>
                  <a:srgbClr val="000000"/>
                </a:solidFill>
                <a:latin typeface="Arial" charset="0"/>
                <a:cs typeface="Arial" charset="0"/>
                <a:sym typeface="Arial" charset="0"/>
              </a:defRPr>
            </a:lvl3pPr>
            <a:lvl4pPr marL="1596556" indent="-228080" eaLnBrk="0" hangingPunct="0">
              <a:defRPr sz="1400">
                <a:solidFill>
                  <a:srgbClr val="000000"/>
                </a:solidFill>
                <a:latin typeface="Arial" charset="0"/>
                <a:cs typeface="Arial" charset="0"/>
                <a:sym typeface="Arial" charset="0"/>
              </a:defRPr>
            </a:lvl4pPr>
            <a:lvl5pPr marL="2052715" indent="-228080" eaLnBrk="0" hangingPunct="0">
              <a:defRPr sz="1400">
                <a:solidFill>
                  <a:srgbClr val="000000"/>
                </a:solidFill>
                <a:latin typeface="Arial" charset="0"/>
                <a:cs typeface="Arial" charset="0"/>
                <a:sym typeface="Arial" charset="0"/>
              </a:defRPr>
            </a:lvl5pPr>
            <a:lvl6pPr marL="2508874" indent="-228080" eaLnBrk="0" fontAlgn="base" hangingPunct="0">
              <a:spcBef>
                <a:spcPct val="0"/>
              </a:spcBef>
              <a:spcAft>
                <a:spcPct val="0"/>
              </a:spcAft>
              <a:defRPr sz="1400">
                <a:solidFill>
                  <a:srgbClr val="000000"/>
                </a:solidFill>
                <a:latin typeface="Arial" charset="0"/>
                <a:cs typeface="Arial" charset="0"/>
                <a:sym typeface="Arial" charset="0"/>
              </a:defRPr>
            </a:lvl6pPr>
            <a:lvl7pPr marL="2965033" indent="-228080" eaLnBrk="0" fontAlgn="base" hangingPunct="0">
              <a:spcBef>
                <a:spcPct val="0"/>
              </a:spcBef>
              <a:spcAft>
                <a:spcPct val="0"/>
              </a:spcAft>
              <a:defRPr sz="1400">
                <a:solidFill>
                  <a:srgbClr val="000000"/>
                </a:solidFill>
                <a:latin typeface="Arial" charset="0"/>
                <a:cs typeface="Arial" charset="0"/>
                <a:sym typeface="Arial" charset="0"/>
              </a:defRPr>
            </a:lvl7pPr>
            <a:lvl8pPr marL="3421193" indent="-228080" eaLnBrk="0" fontAlgn="base" hangingPunct="0">
              <a:spcBef>
                <a:spcPct val="0"/>
              </a:spcBef>
              <a:spcAft>
                <a:spcPct val="0"/>
              </a:spcAft>
              <a:defRPr sz="1400">
                <a:solidFill>
                  <a:srgbClr val="000000"/>
                </a:solidFill>
                <a:latin typeface="Arial" charset="0"/>
                <a:cs typeface="Arial" charset="0"/>
                <a:sym typeface="Arial" charset="0"/>
              </a:defRPr>
            </a:lvl8pPr>
            <a:lvl9pPr marL="3877352" indent="-22808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fld id="{989BF610-081B-427F-A808-48AEE9FC70AD}" type="slidenum">
              <a:rPr lang="en-US" altLang="en-US"/>
              <a:pPr eaLnBrk="1" hangingPunct="1"/>
              <a:t>18</a:t>
            </a:fld>
            <a:endParaRPr lang="en-US" altLang="en-US"/>
          </a:p>
        </p:txBody>
      </p:sp>
    </p:spTree>
    <p:extLst>
      <p:ext uri="{BB962C8B-B14F-4D97-AF65-F5344CB8AC3E}">
        <p14:creationId xmlns:p14="http://schemas.microsoft.com/office/powerpoint/2010/main" val="3436504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Tinker Air Force Base Federal Credit Union Branch office in Moore, OK on I-35 next to the devastated medical center and movie theater.  14 employees and 8 customers survived in that vault which is about the only thing left of the building (22 people spared!).  There were several fatalities in the immediate area I am aware of.  This is EF-4 damage.  They were aware of the threat with just over 40 minutes of lead time at their location, had a plan, and acted appropriately.</a:t>
            </a:r>
          </a:p>
        </p:txBody>
      </p:sp>
      <p:sp>
        <p:nvSpPr>
          <p:cNvPr id="4" name="Slide Number Placeholder 3"/>
          <p:cNvSpPr>
            <a:spLocks noGrp="1"/>
          </p:cNvSpPr>
          <p:nvPr>
            <p:ph type="sldNum" sz="quarter" idx="10"/>
          </p:nvPr>
        </p:nvSpPr>
        <p:spPr/>
        <p:txBody>
          <a:bodyPr/>
          <a:lstStyle/>
          <a:p>
            <a:fld id="{2D15155B-92D7-4F7E-BF43-8278B1391DF7}" type="slidenum">
              <a:rPr lang="en-US" smtClean="0"/>
              <a:t>22</a:t>
            </a:fld>
            <a:endParaRPr lang="en-US"/>
          </a:p>
        </p:txBody>
      </p:sp>
    </p:spTree>
    <p:extLst>
      <p:ext uri="{BB962C8B-B14F-4D97-AF65-F5344CB8AC3E}">
        <p14:creationId xmlns:p14="http://schemas.microsoft.com/office/powerpoint/2010/main" val="1656193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12 from TEXAS A&amp;M</a:t>
            </a:r>
          </a:p>
          <a:p>
            <a:r>
              <a:rPr lang="en-US" dirty="0" smtClean="0"/>
              <a:t>6</a:t>
            </a:r>
            <a:r>
              <a:rPr lang="en-US" baseline="0" dirty="0" smtClean="0"/>
              <a:t> total deaths at the hospital, 1 direct, 5 indirect</a:t>
            </a:r>
            <a:endParaRPr lang="en-US" dirty="0"/>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25298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3898417" y="8776908"/>
            <a:ext cx="2983431" cy="46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6" tIns="45494" rIns="90986" bIns="45494" anchor="b"/>
          <a:lstStyle>
            <a:lvl1pPr defTabSz="925513" eaLnBrk="0" hangingPunct="0">
              <a:spcBef>
                <a:spcPct val="30000"/>
              </a:spcBef>
              <a:defRPr sz="1200">
                <a:solidFill>
                  <a:schemeClr val="tx1"/>
                </a:solidFill>
                <a:latin typeface="Calibri" pitchFamily="34" charset="0"/>
                <a:ea typeface="ＭＳ Ｐゴシック" pitchFamily="34" charset="-128"/>
              </a:defRPr>
            </a:lvl1pPr>
            <a:lvl2pPr marL="742950" indent="-285750" defTabSz="925513" eaLnBrk="0" hangingPunct="0">
              <a:spcBef>
                <a:spcPct val="30000"/>
              </a:spcBef>
              <a:defRPr sz="1200">
                <a:solidFill>
                  <a:schemeClr val="tx1"/>
                </a:solidFill>
                <a:latin typeface="Calibri" pitchFamily="34" charset="0"/>
                <a:ea typeface="ＭＳ Ｐゴシック" pitchFamily="34" charset="-128"/>
              </a:defRPr>
            </a:lvl2pPr>
            <a:lvl3pPr marL="1143000" indent="-228600" defTabSz="925513" eaLnBrk="0" hangingPunct="0">
              <a:spcBef>
                <a:spcPct val="30000"/>
              </a:spcBef>
              <a:defRPr sz="1200">
                <a:solidFill>
                  <a:schemeClr val="tx1"/>
                </a:solidFill>
                <a:latin typeface="Calibri" pitchFamily="34" charset="0"/>
                <a:ea typeface="ＭＳ Ｐゴシック" pitchFamily="34" charset="-128"/>
              </a:defRPr>
            </a:lvl3pPr>
            <a:lvl4pPr marL="1600200" indent="-228600" defTabSz="925513" eaLnBrk="0" hangingPunct="0">
              <a:spcBef>
                <a:spcPct val="30000"/>
              </a:spcBef>
              <a:defRPr sz="1200">
                <a:solidFill>
                  <a:schemeClr val="tx1"/>
                </a:solidFill>
                <a:latin typeface="Calibri" pitchFamily="34" charset="0"/>
                <a:ea typeface="ＭＳ Ｐゴシック" pitchFamily="34" charset="-128"/>
              </a:defRPr>
            </a:lvl4pPr>
            <a:lvl5pPr marL="2057400" indent="-228600" defTabSz="925513" eaLnBrk="0" hangingPunct="0">
              <a:spcBef>
                <a:spcPct val="30000"/>
              </a:spcBef>
              <a:defRPr sz="1200">
                <a:solidFill>
                  <a:schemeClr val="tx1"/>
                </a:solidFill>
                <a:latin typeface="Calibri" pitchFamily="34" charset="0"/>
                <a:ea typeface="ＭＳ Ｐゴシック" pitchFamily="34" charset="-128"/>
              </a:defRPr>
            </a:lvl5pPr>
            <a:lvl6pPr marL="2514600" indent="-228600" defTabSz="92551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92551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92551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92551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fontAlgn="base" hangingPunct="1">
              <a:spcBef>
                <a:spcPct val="0"/>
              </a:spcBef>
              <a:spcAft>
                <a:spcPct val="0"/>
              </a:spcAft>
            </a:pPr>
            <a:fld id="{757B684A-1FC2-45C5-A9C6-17D6DC72BDC5}" type="slidenum">
              <a:rPr lang="en-US" altLang="en-US" smtClean="0">
                <a:solidFill>
                  <a:srgbClr val="000000"/>
                </a:solidFill>
                <a:cs typeface="Arial" pitchFamily="34" charset="0"/>
              </a:rPr>
              <a:pPr algn="r" eaLnBrk="1" fontAlgn="base" hangingPunct="1">
                <a:spcBef>
                  <a:spcPct val="0"/>
                </a:spcBef>
                <a:spcAft>
                  <a:spcPct val="0"/>
                </a:spcAft>
              </a:pPr>
              <a:t>25</a:t>
            </a:fld>
            <a:endParaRPr lang="en-US" altLang="en-US" smtClean="0">
              <a:solidFill>
                <a:srgbClr val="000000"/>
              </a:solidFill>
              <a:cs typeface="Arial" pitchFamily="34" charset="0"/>
            </a:endParaRPr>
          </a:p>
        </p:txBody>
      </p:sp>
      <p:sp>
        <p:nvSpPr>
          <p:cNvPr id="105475" name="Rectangle 2"/>
          <p:cNvSpPr>
            <a:spLocks noGrp="1" noRot="1" noChangeAspect="1" noChangeArrowheads="1" noTextEdit="1"/>
          </p:cNvSpPr>
          <p:nvPr>
            <p:ph type="sldImg"/>
          </p:nvPr>
        </p:nvSpPr>
        <p:spPr bwMode="auto">
          <a:xfrm>
            <a:off x="2587625" y="261938"/>
            <a:ext cx="3168650" cy="2378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a:xfrm>
            <a:off x="151201" y="2521669"/>
            <a:ext cx="6566975" cy="4801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7328" indent="-107328" defTabSz="921338">
              <a:lnSpc>
                <a:spcPct val="80000"/>
              </a:lnSpc>
              <a:defRPr/>
            </a:pPr>
            <a:r>
              <a:rPr lang="en-US" sz="1100" dirty="0"/>
              <a:t>SLIDE 13 from TEXAS A&amp;M</a:t>
            </a:r>
          </a:p>
          <a:p>
            <a:pPr marL="107328" indent="-107328">
              <a:lnSpc>
                <a:spcPct val="80000"/>
              </a:lnSpc>
            </a:pPr>
            <a:endParaRPr lang="en-US" altLang="en-US" sz="1100" dirty="0"/>
          </a:p>
        </p:txBody>
      </p:sp>
    </p:spTree>
    <p:extLst>
      <p:ext uri="{BB962C8B-B14F-4D97-AF65-F5344CB8AC3E}">
        <p14:creationId xmlns:p14="http://schemas.microsoft.com/office/powerpoint/2010/main" val="145931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25298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338">
              <a:defRPr/>
            </a:pPr>
            <a:r>
              <a:rPr lang="en-US" dirty="0" smtClean="0"/>
              <a:t>SLIDE 14 from TEXAS A&amp;M</a:t>
            </a:r>
          </a:p>
          <a:p>
            <a:endParaRPr lang="en-US" dirty="0"/>
          </a:p>
        </p:txBody>
      </p:sp>
      <p:sp>
        <p:nvSpPr>
          <p:cNvPr id="4" name="Slide Number Placeholder 3"/>
          <p:cNvSpPr>
            <a:spLocks noGrp="1"/>
          </p:cNvSpPr>
          <p:nvPr>
            <p:ph type="sldNum" sz="quarter" idx="10"/>
          </p:nvPr>
        </p:nvSpPr>
        <p:spPr/>
        <p:txBody>
          <a:bodyPr/>
          <a:lstStyle/>
          <a:p>
            <a:fld id="{2D15155B-92D7-4F7E-BF43-8278B1391DF7}" type="slidenum">
              <a:rPr lang="en-US" smtClean="0"/>
              <a:t>26</a:t>
            </a:fld>
            <a:endParaRPr lang="en-US"/>
          </a:p>
        </p:txBody>
      </p:sp>
    </p:spTree>
    <p:extLst>
      <p:ext uri="{BB962C8B-B14F-4D97-AF65-F5344CB8AC3E}">
        <p14:creationId xmlns:p14="http://schemas.microsoft.com/office/powerpoint/2010/main" val="2748240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338">
              <a:defRPr/>
            </a:pPr>
            <a:r>
              <a:rPr lang="en-US" dirty="0" smtClean="0"/>
              <a:t>SLIDE 15 from TEXAS A&amp;M</a:t>
            </a:r>
          </a:p>
          <a:p>
            <a:endParaRPr lang="en-US" dirty="0"/>
          </a:p>
        </p:txBody>
      </p:sp>
      <p:sp>
        <p:nvSpPr>
          <p:cNvPr id="4" name="Slide Number Placeholder 3"/>
          <p:cNvSpPr>
            <a:spLocks noGrp="1"/>
          </p:cNvSpPr>
          <p:nvPr>
            <p:ph type="sldNum" sz="quarter" idx="10"/>
          </p:nvPr>
        </p:nvSpPr>
        <p:spPr/>
        <p:txBody>
          <a:bodyPr/>
          <a:lstStyle/>
          <a:p>
            <a:pPr>
              <a:defRPr/>
            </a:pPr>
            <a:fld id="{ACCF89A8-0B0F-41B8-9590-751DC682EBF6}"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298244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buFontTx/>
              <a:buChar char="•"/>
            </a:pPr>
            <a:endParaRPr lang="en-US" altLang="en-US" dirty="0" smtClean="0">
              <a:latin typeface="Arial"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715" eaLnBrk="0" hangingPunct="0">
              <a:spcBef>
                <a:spcPct val="30000"/>
              </a:spcBef>
              <a:defRPr sz="1200">
                <a:solidFill>
                  <a:schemeClr val="tx1"/>
                </a:solidFill>
                <a:latin typeface="Calibri" pitchFamily="34" charset="0"/>
                <a:ea typeface="ＭＳ Ｐゴシック" pitchFamily="34" charset="-128"/>
              </a:defRPr>
            </a:lvl1pPr>
            <a:lvl2pPr marL="732171" indent="-281242" defTabSz="909715" eaLnBrk="0" hangingPunct="0">
              <a:spcBef>
                <a:spcPct val="30000"/>
              </a:spcBef>
              <a:defRPr sz="1200">
                <a:solidFill>
                  <a:schemeClr val="tx1"/>
                </a:solidFill>
                <a:latin typeface="Calibri" pitchFamily="34" charset="0"/>
                <a:ea typeface="ＭＳ Ｐゴシック" pitchFamily="34" charset="-128"/>
              </a:defRPr>
            </a:lvl2pPr>
            <a:lvl3pPr marL="1129680" indent="-223108" defTabSz="909715" eaLnBrk="0" hangingPunct="0">
              <a:spcBef>
                <a:spcPct val="30000"/>
              </a:spcBef>
              <a:defRPr sz="1200">
                <a:solidFill>
                  <a:schemeClr val="tx1"/>
                </a:solidFill>
                <a:latin typeface="Calibri" pitchFamily="34" charset="0"/>
                <a:ea typeface="ＭＳ Ｐゴシック" pitchFamily="34" charset="-128"/>
              </a:defRPr>
            </a:lvl3pPr>
            <a:lvl4pPr marL="1580609" indent="-223108" defTabSz="909715" eaLnBrk="0" hangingPunct="0">
              <a:spcBef>
                <a:spcPct val="30000"/>
              </a:spcBef>
              <a:defRPr sz="1200">
                <a:solidFill>
                  <a:schemeClr val="tx1"/>
                </a:solidFill>
                <a:latin typeface="Calibri" pitchFamily="34" charset="0"/>
                <a:ea typeface="ＭＳ Ｐゴシック" pitchFamily="34" charset="-128"/>
              </a:defRPr>
            </a:lvl4pPr>
            <a:lvl5pPr marL="2031539" indent="-223108" defTabSz="909715" eaLnBrk="0" hangingPunct="0">
              <a:spcBef>
                <a:spcPct val="30000"/>
              </a:spcBef>
              <a:defRPr sz="1200">
                <a:solidFill>
                  <a:schemeClr val="tx1"/>
                </a:solidFill>
                <a:latin typeface="Calibri" pitchFamily="34" charset="0"/>
                <a:ea typeface="ＭＳ Ｐゴシック" pitchFamily="34" charset="-128"/>
              </a:defRPr>
            </a:lvl5pPr>
            <a:lvl6pPr marL="2484038" indent="-223108" defTabSz="90971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36539" indent="-223108" defTabSz="90971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89040" indent="-223108" defTabSz="90971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41540" indent="-223108" defTabSz="90971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B024247-4A78-46B3-897E-952AE1D8796B}" type="slidenum">
              <a:rPr lang="en-US" altLang="en-US">
                <a:solidFill>
                  <a:prstClr val="black"/>
                </a:solidFill>
              </a:rPr>
              <a:pPr eaLnBrk="1" hangingPunct="1">
                <a:spcBef>
                  <a:spcPct val="0"/>
                </a:spcBef>
              </a:pPr>
              <a:t>29</a:t>
            </a:fld>
            <a:endParaRPr lang="en-US"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949248" y="8849398"/>
            <a:ext cx="3021792" cy="46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09" tIns="46357" rIns="92709" bIns="46357" anchor="b"/>
          <a:lstStyle>
            <a:lvl1pPr defTabSz="925513" eaLnBrk="0" hangingPunct="0">
              <a:spcBef>
                <a:spcPct val="30000"/>
              </a:spcBef>
              <a:defRPr sz="1200">
                <a:solidFill>
                  <a:schemeClr val="tx1"/>
                </a:solidFill>
                <a:latin typeface="Calibri" pitchFamily="34" charset="0"/>
                <a:ea typeface="ＭＳ Ｐゴシック" pitchFamily="34" charset="-128"/>
              </a:defRPr>
            </a:lvl1pPr>
            <a:lvl2pPr marL="742950" indent="-285750" defTabSz="925513" eaLnBrk="0" hangingPunct="0">
              <a:spcBef>
                <a:spcPct val="30000"/>
              </a:spcBef>
              <a:defRPr sz="1200">
                <a:solidFill>
                  <a:schemeClr val="tx1"/>
                </a:solidFill>
                <a:latin typeface="Calibri" pitchFamily="34" charset="0"/>
                <a:ea typeface="ＭＳ Ｐゴシック" pitchFamily="34" charset="-128"/>
              </a:defRPr>
            </a:lvl2pPr>
            <a:lvl3pPr marL="1143000" indent="-228600" defTabSz="925513" eaLnBrk="0" hangingPunct="0">
              <a:spcBef>
                <a:spcPct val="30000"/>
              </a:spcBef>
              <a:defRPr sz="1200">
                <a:solidFill>
                  <a:schemeClr val="tx1"/>
                </a:solidFill>
                <a:latin typeface="Calibri" pitchFamily="34" charset="0"/>
                <a:ea typeface="ＭＳ Ｐゴシック" pitchFamily="34" charset="-128"/>
              </a:defRPr>
            </a:lvl3pPr>
            <a:lvl4pPr marL="1600200" indent="-228600" defTabSz="925513" eaLnBrk="0" hangingPunct="0">
              <a:spcBef>
                <a:spcPct val="30000"/>
              </a:spcBef>
              <a:defRPr sz="1200">
                <a:solidFill>
                  <a:schemeClr val="tx1"/>
                </a:solidFill>
                <a:latin typeface="Calibri" pitchFamily="34" charset="0"/>
                <a:ea typeface="ＭＳ Ｐゴシック" pitchFamily="34" charset="-128"/>
              </a:defRPr>
            </a:lvl4pPr>
            <a:lvl5pPr marL="2057400" indent="-228600" defTabSz="925513" eaLnBrk="0" hangingPunct="0">
              <a:spcBef>
                <a:spcPct val="30000"/>
              </a:spcBef>
              <a:defRPr sz="1200">
                <a:solidFill>
                  <a:schemeClr val="tx1"/>
                </a:solidFill>
                <a:latin typeface="Calibri" pitchFamily="34" charset="0"/>
                <a:ea typeface="ＭＳ Ｐゴシック" pitchFamily="34" charset="-128"/>
              </a:defRPr>
            </a:lvl5pPr>
            <a:lvl6pPr marL="2514600" indent="-228600" defTabSz="92551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92551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92551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92551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0"/>
              </a:spcBef>
            </a:pPr>
            <a:fld id="{CC65E9A6-14D7-4AB8-8EC8-CAB8F101E9A9}" type="slidenum">
              <a:rPr lang="en-US" altLang="en-US">
                <a:solidFill>
                  <a:srgbClr val="000000"/>
                </a:solidFill>
              </a:rPr>
              <a:pPr algn="r" eaLnBrk="1" hangingPunct="1">
                <a:spcBef>
                  <a:spcPct val="0"/>
                </a:spcBef>
              </a:pPr>
              <a:t>30</a:t>
            </a:fld>
            <a:endParaRPr lang="en-US" altLang="en-US">
              <a:solidFill>
                <a:srgbClr val="000000"/>
              </a:solidFill>
            </a:endParaRPr>
          </a:p>
        </p:txBody>
      </p:sp>
      <p:sp>
        <p:nvSpPr>
          <p:cNvPr id="61443" name="Rectangle 2"/>
          <p:cNvSpPr>
            <a:spLocks noGrp="1" noRot="1" noChangeAspect="1" noChangeArrowheads="1" noTextEdit="1"/>
          </p:cNvSpPr>
          <p:nvPr>
            <p:ph type="sldImg"/>
          </p:nvPr>
        </p:nvSpPr>
        <p:spPr bwMode="auto">
          <a:xfrm>
            <a:off x="2628900" y="263525"/>
            <a:ext cx="3197225" cy="2398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a:xfrm>
            <a:off x="153248" y="2542846"/>
            <a:ext cx="6651774" cy="484181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34164A"/>
              </a:solidFill>
            </a:endParaRPr>
          </a:p>
          <a:p>
            <a:endParaRPr lang="en-US" b="1" dirty="0">
              <a:solidFill>
                <a:srgbClr val="34164A"/>
              </a:solidFill>
            </a:endParaRPr>
          </a:p>
        </p:txBody>
      </p:sp>
    </p:spTree>
    <p:extLst>
      <p:ext uri="{BB962C8B-B14F-4D97-AF65-F5344CB8AC3E}">
        <p14:creationId xmlns:p14="http://schemas.microsoft.com/office/powerpoint/2010/main" val="3170001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00040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1338">
              <a:defRPr/>
            </a:pPr>
            <a:r>
              <a:rPr lang="en-US" dirty="0" smtClean="0"/>
              <a:t>SLIDE 8 from TEXAS A&amp;M</a:t>
            </a:r>
          </a:p>
          <a:p>
            <a:endParaRPr lang="en-US" altLang="en-US" i="1" dirty="0"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871" eaLnBrk="0" hangingPunct="0">
              <a:spcBef>
                <a:spcPct val="30000"/>
              </a:spcBef>
              <a:defRPr sz="1200">
                <a:solidFill>
                  <a:schemeClr val="tx1"/>
                </a:solidFill>
                <a:latin typeface="Calibri" pitchFamily="34" charset="0"/>
                <a:ea typeface="ＭＳ Ｐゴシック" pitchFamily="34" charset="-128"/>
              </a:defRPr>
            </a:lvl1pPr>
            <a:lvl2pPr marL="738675" indent="-283740" defTabSz="909871" eaLnBrk="0" hangingPunct="0">
              <a:spcBef>
                <a:spcPct val="30000"/>
              </a:spcBef>
              <a:defRPr sz="1200">
                <a:solidFill>
                  <a:schemeClr val="tx1"/>
                </a:solidFill>
                <a:latin typeface="Calibri" pitchFamily="34" charset="0"/>
                <a:ea typeface="ＭＳ Ｐゴシック" pitchFamily="34" charset="-128"/>
              </a:defRPr>
            </a:lvl2pPr>
            <a:lvl3pPr marL="1139718" indent="-225090" defTabSz="909871" eaLnBrk="0" hangingPunct="0">
              <a:spcBef>
                <a:spcPct val="30000"/>
              </a:spcBef>
              <a:defRPr sz="1200">
                <a:solidFill>
                  <a:schemeClr val="tx1"/>
                </a:solidFill>
                <a:latin typeface="Calibri" pitchFamily="34" charset="0"/>
                <a:ea typeface="ＭＳ Ｐゴシック" pitchFamily="34" charset="-128"/>
              </a:defRPr>
            </a:lvl3pPr>
            <a:lvl4pPr marL="1594651" indent="-225090" defTabSz="909871" eaLnBrk="0" hangingPunct="0">
              <a:spcBef>
                <a:spcPct val="30000"/>
              </a:spcBef>
              <a:defRPr sz="1200">
                <a:solidFill>
                  <a:schemeClr val="tx1"/>
                </a:solidFill>
                <a:latin typeface="Calibri" pitchFamily="34" charset="0"/>
                <a:ea typeface="ＭＳ Ｐゴシック" pitchFamily="34" charset="-128"/>
              </a:defRPr>
            </a:lvl4pPr>
            <a:lvl5pPr marL="2049587" indent="-225090" defTabSz="909871" eaLnBrk="0" hangingPunct="0">
              <a:spcBef>
                <a:spcPct val="30000"/>
              </a:spcBef>
              <a:defRPr sz="1200">
                <a:solidFill>
                  <a:schemeClr val="tx1"/>
                </a:solidFill>
                <a:latin typeface="Calibri" pitchFamily="34" charset="0"/>
                <a:ea typeface="ＭＳ Ｐゴシック" pitchFamily="34" charset="-128"/>
              </a:defRPr>
            </a:lvl5pPr>
            <a:lvl6pPr marL="2506107" indent="-225090" defTabSz="909871"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62628" indent="-225090" defTabSz="909871"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19149" indent="-225090" defTabSz="909871"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75669" indent="-225090" defTabSz="909871"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7289EDE-9D6C-4BDF-B4E3-19A5596103D8}" type="slidenum">
              <a:rPr lang="en-US" altLang="en-US">
                <a:solidFill>
                  <a:prstClr val="black"/>
                </a:solidFill>
                <a:cs typeface="Arial" pitchFamily="34" charset="0"/>
              </a:rPr>
              <a:pPr eaLnBrk="1" hangingPunct="1">
                <a:spcBef>
                  <a:spcPct val="0"/>
                </a:spcBef>
              </a:pPr>
              <a:t>32</a:t>
            </a:fld>
            <a:endParaRPr lang="en-US" altLang="en-US">
              <a:solidFill>
                <a:prstClr val="black"/>
              </a:solidFill>
              <a:cs typeface="Arial" pitchFamily="34" charset="0"/>
            </a:endParaRPr>
          </a:p>
        </p:txBody>
      </p:sp>
    </p:spTree>
    <p:extLst>
      <p:ext uri="{BB962C8B-B14F-4D97-AF65-F5344CB8AC3E}">
        <p14:creationId xmlns:p14="http://schemas.microsoft.com/office/powerpoint/2010/main" val="3301816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Exploratorium is a museum of science, art, and human perception located in San Francisco, California.</a:t>
            </a:r>
            <a:endParaRPr lang="en-US" dirty="0"/>
          </a:p>
        </p:txBody>
      </p:sp>
      <p:sp>
        <p:nvSpPr>
          <p:cNvPr id="4" name="Slide Number Placeholder 3"/>
          <p:cNvSpPr>
            <a:spLocks noGrp="1"/>
          </p:cNvSpPr>
          <p:nvPr>
            <p:ph type="sldNum" sz="quarter" idx="10"/>
          </p:nvPr>
        </p:nvSpPr>
        <p:spPr/>
        <p:txBody>
          <a:bodyPr/>
          <a:lstStyle/>
          <a:p>
            <a:fld id="{2D15155B-92D7-4F7E-BF43-8278B1391DF7}" type="slidenum">
              <a:rPr lang="en-US" smtClean="0"/>
              <a:t>35</a:t>
            </a:fld>
            <a:endParaRPr lang="en-US"/>
          </a:p>
        </p:txBody>
      </p:sp>
    </p:spTree>
    <p:extLst>
      <p:ext uri="{BB962C8B-B14F-4D97-AF65-F5344CB8AC3E}">
        <p14:creationId xmlns:p14="http://schemas.microsoft.com/office/powerpoint/2010/main" val="2059830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925298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338"/>
            <a:r>
              <a:rPr lang="en-US" altLang="en-US" kern="0" dirty="0">
                <a:solidFill>
                  <a:srgbClr val="083763"/>
                </a:solidFill>
                <a:latin typeface="Franklin Gothic Medium" pitchFamily="34" charset="0"/>
              </a:rPr>
              <a:t>Yet, GEO data is now used in a more quantitative model.</a:t>
            </a:r>
          </a:p>
          <a:p>
            <a:endParaRPr lang="en-US" dirty="0"/>
          </a:p>
        </p:txBody>
      </p:sp>
      <p:sp>
        <p:nvSpPr>
          <p:cNvPr id="4" name="Slide Number Placeholder 3"/>
          <p:cNvSpPr>
            <a:spLocks noGrp="1"/>
          </p:cNvSpPr>
          <p:nvPr>
            <p:ph type="sldNum" sz="quarter" idx="10"/>
          </p:nvPr>
        </p:nvSpPr>
        <p:spPr/>
        <p:txBody>
          <a:bodyPr/>
          <a:lstStyle/>
          <a:p>
            <a:fld id="{2D15155B-92D7-4F7E-BF43-8278B1391DF7}" type="slidenum">
              <a:rPr lang="en-US" smtClean="0"/>
              <a:t>40</a:t>
            </a:fld>
            <a:endParaRPr lang="en-US"/>
          </a:p>
        </p:txBody>
      </p:sp>
    </p:spTree>
    <p:extLst>
      <p:ext uri="{BB962C8B-B14F-4D97-AF65-F5344CB8AC3E}">
        <p14:creationId xmlns:p14="http://schemas.microsoft.com/office/powerpoint/2010/main" val="282695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637958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925298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45875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279615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875193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19188-D78F-44C0-9908-A9C3C7F37716}" type="slidenum">
              <a:rPr lang="en-US" smtClean="0"/>
              <a:t>46</a:t>
            </a:fld>
            <a:endParaRPr lang="en-US"/>
          </a:p>
        </p:txBody>
      </p:sp>
    </p:spTree>
    <p:extLst>
      <p:ext uri="{BB962C8B-B14F-4D97-AF65-F5344CB8AC3E}">
        <p14:creationId xmlns:p14="http://schemas.microsoft.com/office/powerpoint/2010/main" val="1165678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benefits gained from increased computing capabilities.</a:t>
            </a:r>
          </a:p>
          <a:p>
            <a:endParaRPr lang="en-US" dirty="0"/>
          </a:p>
          <a:p>
            <a:r>
              <a:rPr lang="en-US" dirty="0" smtClean="0"/>
              <a:t>New computing will enable high resolution for longer forecasts.</a:t>
            </a:r>
            <a:endParaRPr lang="en-US" dirty="0"/>
          </a:p>
        </p:txBody>
      </p:sp>
      <p:sp>
        <p:nvSpPr>
          <p:cNvPr id="4" name="Slide Number Placeholder 3"/>
          <p:cNvSpPr>
            <a:spLocks noGrp="1"/>
          </p:cNvSpPr>
          <p:nvPr>
            <p:ph type="sldNum" sz="quarter" idx="10"/>
          </p:nvPr>
        </p:nvSpPr>
        <p:spPr/>
        <p:txBody>
          <a:bodyPr/>
          <a:lstStyle/>
          <a:p>
            <a:fld id="{77319188-D78F-44C0-9908-A9C3C7F37716}"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810990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19188-D78F-44C0-9908-A9C3C7F3771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4207371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smtClean="0">
                <a:solidFill>
                  <a:srgbClr val="083763"/>
                </a:solidFill>
              </a:rPr>
              <a:t>synthetic SSMI/S 37 GHz imagery</a:t>
            </a:r>
            <a:r>
              <a:rPr lang="en-US" sz="1200" b="1" i="1" baseline="0" dirty="0" smtClean="0">
                <a:solidFill>
                  <a:srgbClr val="083763"/>
                </a:solidFill>
              </a:rPr>
              <a:t> (brightness temps - used to detect &amp; predict cyclone intensity based on features of the warm core)</a:t>
            </a:r>
            <a:endParaRPr lang="en-US" dirty="0"/>
          </a:p>
        </p:txBody>
      </p:sp>
      <p:sp>
        <p:nvSpPr>
          <p:cNvPr id="4" name="Slide Number Placeholder 3"/>
          <p:cNvSpPr>
            <a:spLocks noGrp="1"/>
          </p:cNvSpPr>
          <p:nvPr>
            <p:ph type="sldNum" sz="quarter" idx="10"/>
          </p:nvPr>
        </p:nvSpPr>
        <p:spPr/>
        <p:txBody>
          <a:bodyPr/>
          <a:lstStyle/>
          <a:p>
            <a:fld id="{2D15155B-92D7-4F7E-BF43-8278B1391DF7}" type="slidenum">
              <a:rPr lang="en-US" smtClean="0"/>
              <a:t>50</a:t>
            </a:fld>
            <a:endParaRPr lang="en-US"/>
          </a:p>
        </p:txBody>
      </p:sp>
    </p:spTree>
    <p:extLst>
      <p:ext uri="{BB962C8B-B14F-4D97-AF65-F5344CB8AC3E}">
        <p14:creationId xmlns:p14="http://schemas.microsoft.com/office/powerpoint/2010/main" val="135301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6"/>
          <p:cNvSpPr txBox="1">
            <a:spLocks noGrp="1"/>
          </p:cNvSpPr>
          <p:nvPr/>
        </p:nvSpPr>
        <p:spPr bwMode="auto">
          <a:xfrm>
            <a:off x="3895621" y="8776266"/>
            <a:ext cx="2986600" cy="46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1" tIns="45973" rIns="91951" bIns="45973" anchor="b"/>
          <a:lstStyle>
            <a:lvl1pPr defTabSz="927100" eaLnBrk="0" hangingPunct="0">
              <a:defRPr sz="2000">
                <a:solidFill>
                  <a:srgbClr val="FFFFFF"/>
                </a:solidFill>
                <a:latin typeface="Franklin Gothic Book" pitchFamily="34" charset="0"/>
              </a:defRPr>
            </a:lvl1pPr>
            <a:lvl2pPr marL="742950" indent="-285750" defTabSz="927100" eaLnBrk="0" hangingPunct="0">
              <a:defRPr sz="2000">
                <a:solidFill>
                  <a:srgbClr val="FFFFFF"/>
                </a:solidFill>
                <a:latin typeface="Franklin Gothic Book" pitchFamily="34" charset="0"/>
              </a:defRPr>
            </a:lvl2pPr>
            <a:lvl3pPr marL="1143000" indent="-228600" defTabSz="927100" eaLnBrk="0" hangingPunct="0">
              <a:defRPr sz="2000">
                <a:solidFill>
                  <a:srgbClr val="FFFFFF"/>
                </a:solidFill>
                <a:latin typeface="Franklin Gothic Book" pitchFamily="34" charset="0"/>
              </a:defRPr>
            </a:lvl3pPr>
            <a:lvl4pPr marL="1600200" indent="-228600" defTabSz="927100" eaLnBrk="0" hangingPunct="0">
              <a:defRPr sz="2000">
                <a:solidFill>
                  <a:srgbClr val="FFFFFF"/>
                </a:solidFill>
                <a:latin typeface="Franklin Gothic Book" pitchFamily="34" charset="0"/>
              </a:defRPr>
            </a:lvl4pPr>
            <a:lvl5pPr marL="2057400" indent="-228600" defTabSz="927100" eaLnBrk="0" hangingPunct="0">
              <a:defRPr sz="2000">
                <a:solidFill>
                  <a:srgbClr val="FFFFFF"/>
                </a:solidFill>
                <a:latin typeface="Franklin Gothic Book" pitchFamily="34" charset="0"/>
              </a:defRPr>
            </a:lvl5pPr>
            <a:lvl6pPr marL="2514600" indent="-228600" algn="ctr" defTabSz="927100" eaLnBrk="0" fontAlgn="base" hangingPunct="0">
              <a:spcBef>
                <a:spcPct val="0"/>
              </a:spcBef>
              <a:spcAft>
                <a:spcPct val="0"/>
              </a:spcAft>
              <a:defRPr sz="2000">
                <a:solidFill>
                  <a:srgbClr val="FFFFFF"/>
                </a:solidFill>
                <a:latin typeface="Franklin Gothic Book" pitchFamily="34" charset="0"/>
              </a:defRPr>
            </a:lvl6pPr>
            <a:lvl7pPr marL="2971800" indent="-228600" algn="ctr" defTabSz="927100" eaLnBrk="0" fontAlgn="base" hangingPunct="0">
              <a:spcBef>
                <a:spcPct val="0"/>
              </a:spcBef>
              <a:spcAft>
                <a:spcPct val="0"/>
              </a:spcAft>
              <a:defRPr sz="2000">
                <a:solidFill>
                  <a:srgbClr val="FFFFFF"/>
                </a:solidFill>
                <a:latin typeface="Franklin Gothic Book" pitchFamily="34" charset="0"/>
              </a:defRPr>
            </a:lvl7pPr>
            <a:lvl8pPr marL="3429000" indent="-228600" algn="ctr" defTabSz="927100" eaLnBrk="0" fontAlgn="base" hangingPunct="0">
              <a:spcBef>
                <a:spcPct val="0"/>
              </a:spcBef>
              <a:spcAft>
                <a:spcPct val="0"/>
              </a:spcAft>
              <a:defRPr sz="2000">
                <a:solidFill>
                  <a:srgbClr val="FFFFFF"/>
                </a:solidFill>
                <a:latin typeface="Franklin Gothic Book" pitchFamily="34" charset="0"/>
              </a:defRPr>
            </a:lvl8pPr>
            <a:lvl9pPr marL="3886200" indent="-228600" algn="ctr" defTabSz="927100" eaLnBrk="0" fontAlgn="base" hangingPunct="0">
              <a:spcBef>
                <a:spcPct val="0"/>
              </a:spcBef>
              <a:spcAft>
                <a:spcPct val="0"/>
              </a:spcAft>
              <a:defRPr sz="2000">
                <a:solidFill>
                  <a:srgbClr val="FFFFFF"/>
                </a:solidFill>
                <a:latin typeface="Franklin Gothic Book" pitchFamily="34" charset="0"/>
              </a:defRPr>
            </a:lvl9pPr>
          </a:lstStyle>
          <a:p>
            <a:pPr algn="r" eaLnBrk="1" fontAlgn="base" hangingPunct="1">
              <a:spcBef>
                <a:spcPct val="0"/>
              </a:spcBef>
              <a:spcAft>
                <a:spcPct val="0"/>
              </a:spcAft>
              <a:defRPr/>
            </a:pPr>
            <a:fld id="{6F97898E-E733-4BF5-A248-1E18647411A1}" type="slidenum">
              <a:rPr lang="en-US" sz="1200">
                <a:solidFill>
                  <a:prstClr val="black"/>
                </a:solidFill>
                <a:latin typeface="Calibri" pitchFamily="34" charset="0"/>
              </a:rPr>
              <a:pPr algn="r" eaLnBrk="1" fontAlgn="base" hangingPunct="1">
                <a:spcBef>
                  <a:spcPct val="0"/>
                </a:spcBef>
                <a:spcAft>
                  <a:spcPct val="0"/>
                </a:spcAft>
                <a:defRPr/>
              </a:pPr>
              <a:t>4</a:t>
            </a:fld>
            <a:endParaRPr lang="en-US" sz="1200">
              <a:solidFill>
                <a:prstClr val="black"/>
              </a:solidFill>
              <a:latin typeface="Calibri" pitchFamily="34" charset="0"/>
            </a:endParaRPr>
          </a:p>
        </p:txBody>
      </p:sp>
      <p:sp>
        <p:nvSpPr>
          <p:cNvPr id="55299" name="Rectangle 2"/>
          <p:cNvSpPr>
            <a:spLocks noGrp="1" noRot="1" noChangeAspect="1" noChangeArrowheads="1" noTextEdit="1"/>
          </p:cNvSpPr>
          <p:nvPr>
            <p:ph type="sldImg"/>
          </p:nvPr>
        </p:nvSpPr>
        <p:spPr bwMode="auto">
          <a:xfrm>
            <a:off x="1135063" y="692150"/>
            <a:ext cx="4618037" cy="3465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a:xfrm>
            <a:off x="685023" y="4388133"/>
            <a:ext cx="5513358" cy="41600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0" tIns="45990" rIns="91980" bIns="45990"/>
          <a:lstStyle/>
          <a:p>
            <a:pPr marL="110948" indent="-110948"/>
            <a:endParaRPr lang="en-US" altLang="en-US" i="1" smtClean="0"/>
          </a:p>
        </p:txBody>
      </p:sp>
    </p:spTree>
    <p:extLst>
      <p:ext uri="{BB962C8B-B14F-4D97-AF65-F5344CB8AC3E}">
        <p14:creationId xmlns:p14="http://schemas.microsoft.com/office/powerpoint/2010/main" val="123313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692150"/>
            <a:ext cx="4622800" cy="3467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925298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31888" y="692150"/>
            <a:ext cx="4619625" cy="3465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smtClean="0">
              <a:ea typeface="ＭＳ Ｐゴシック" pitchFamily="3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371" eaLnBrk="0" hangingPunct="0">
              <a:spcBef>
                <a:spcPct val="30000"/>
              </a:spcBef>
              <a:defRPr sz="1200">
                <a:solidFill>
                  <a:schemeClr val="tx1"/>
                </a:solidFill>
                <a:latin typeface="Calibri" pitchFamily="34" charset="0"/>
                <a:ea typeface="MS PGothic" pitchFamily="34" charset="-128"/>
              </a:defRPr>
            </a:lvl1pPr>
            <a:lvl2pPr marL="745066" indent="-285581" defTabSz="917371" eaLnBrk="0" hangingPunct="0">
              <a:spcBef>
                <a:spcPct val="30000"/>
              </a:spcBef>
              <a:defRPr sz="1200">
                <a:solidFill>
                  <a:schemeClr val="tx1"/>
                </a:solidFill>
                <a:latin typeface="Calibri" pitchFamily="34" charset="0"/>
                <a:ea typeface="MS PGothic" pitchFamily="34" charset="-128"/>
              </a:defRPr>
            </a:lvl2pPr>
            <a:lvl3pPr marL="1147116" indent="-228147" defTabSz="917371" eaLnBrk="0" hangingPunct="0">
              <a:spcBef>
                <a:spcPct val="30000"/>
              </a:spcBef>
              <a:defRPr sz="1200">
                <a:solidFill>
                  <a:schemeClr val="tx1"/>
                </a:solidFill>
                <a:latin typeface="Calibri" pitchFamily="34" charset="0"/>
                <a:ea typeface="MS PGothic" pitchFamily="34" charset="-128"/>
              </a:defRPr>
            </a:lvl3pPr>
            <a:lvl4pPr marL="1606599" indent="-228147" defTabSz="917371" eaLnBrk="0" hangingPunct="0">
              <a:spcBef>
                <a:spcPct val="30000"/>
              </a:spcBef>
              <a:defRPr sz="1200">
                <a:solidFill>
                  <a:schemeClr val="tx1"/>
                </a:solidFill>
                <a:latin typeface="Calibri" pitchFamily="34" charset="0"/>
                <a:ea typeface="MS PGothic" pitchFamily="34" charset="-128"/>
              </a:defRPr>
            </a:lvl4pPr>
            <a:lvl5pPr marL="2066083" indent="-228147" defTabSz="917371" eaLnBrk="0" hangingPunct="0">
              <a:spcBef>
                <a:spcPct val="30000"/>
              </a:spcBef>
              <a:defRPr sz="1200">
                <a:solidFill>
                  <a:schemeClr val="tx1"/>
                </a:solidFill>
                <a:latin typeface="Calibri" pitchFamily="34" charset="0"/>
                <a:ea typeface="MS PGothic" pitchFamily="34" charset="-128"/>
              </a:defRPr>
            </a:lvl5pPr>
            <a:lvl6pPr marL="2525569" indent="-228147" defTabSz="917371"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85055" indent="-228147" defTabSz="917371"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44535" indent="-228147" defTabSz="917371"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04022" indent="-228147" defTabSz="917371"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959BD1B-63F4-4534-8026-F22E11B7752F}" type="slidenum">
              <a:rPr lang="en-US" altLang="en-US">
                <a:solidFill>
                  <a:prstClr val="black"/>
                </a:solidFill>
                <a:cs typeface="Arial" pitchFamily="34" charset="0"/>
              </a:rPr>
              <a:pPr eaLnBrk="1" hangingPunct="1">
                <a:spcBef>
                  <a:spcPct val="0"/>
                </a:spcBef>
              </a:pPr>
              <a:t>6</a:t>
            </a:fld>
            <a:endParaRPr lang="en-US" altLang="en-US">
              <a:solidFill>
                <a:prstClr val="black"/>
              </a:solidFill>
              <a:cs typeface="Arial" pitchFamily="34" charset="0"/>
            </a:endParaRPr>
          </a:p>
        </p:txBody>
      </p:sp>
    </p:spTree>
    <p:extLst>
      <p:ext uri="{BB962C8B-B14F-4D97-AF65-F5344CB8AC3E}">
        <p14:creationId xmlns:p14="http://schemas.microsoft.com/office/powerpoint/2010/main" val="113045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altLang="en-US" i="0" dirty="0" smtClean="0">
              <a:latin typeface="Arial"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9020" eaLnBrk="0" hangingPunct="0">
              <a:spcBef>
                <a:spcPct val="30000"/>
              </a:spcBef>
              <a:defRPr sz="1200">
                <a:solidFill>
                  <a:schemeClr val="tx1"/>
                </a:solidFill>
                <a:latin typeface="Calibri" pitchFamily="34" charset="0"/>
                <a:ea typeface="ＭＳ Ｐゴシック" pitchFamily="34" charset="-128"/>
              </a:defRPr>
            </a:lvl1pPr>
            <a:lvl2pPr marL="723908" indent="-278306" defTabSz="899020" eaLnBrk="0" hangingPunct="0">
              <a:spcBef>
                <a:spcPct val="30000"/>
              </a:spcBef>
              <a:defRPr sz="1200">
                <a:solidFill>
                  <a:schemeClr val="tx1"/>
                </a:solidFill>
                <a:latin typeface="Calibri" pitchFamily="34" charset="0"/>
                <a:ea typeface="ＭＳ Ｐゴシック" pitchFamily="34" charset="-128"/>
              </a:defRPr>
            </a:lvl2pPr>
            <a:lvl3pPr marL="1114784" indent="-222020" defTabSz="899020" eaLnBrk="0" hangingPunct="0">
              <a:spcBef>
                <a:spcPct val="30000"/>
              </a:spcBef>
              <a:defRPr sz="1200">
                <a:solidFill>
                  <a:schemeClr val="tx1"/>
                </a:solidFill>
                <a:latin typeface="Calibri" pitchFamily="34" charset="0"/>
                <a:ea typeface="ＭＳ Ｐゴシック" pitchFamily="34" charset="-128"/>
              </a:defRPr>
            </a:lvl3pPr>
            <a:lvl4pPr marL="1560385" indent="-222020" defTabSz="899020" eaLnBrk="0" hangingPunct="0">
              <a:spcBef>
                <a:spcPct val="30000"/>
              </a:spcBef>
              <a:defRPr sz="1200">
                <a:solidFill>
                  <a:schemeClr val="tx1"/>
                </a:solidFill>
                <a:latin typeface="Calibri" pitchFamily="34" charset="0"/>
                <a:ea typeface="ＭＳ Ｐゴシック" pitchFamily="34" charset="-128"/>
              </a:defRPr>
            </a:lvl4pPr>
            <a:lvl5pPr marL="2005989" indent="-222020" defTabSz="899020" eaLnBrk="0" hangingPunct="0">
              <a:spcBef>
                <a:spcPct val="30000"/>
              </a:spcBef>
              <a:defRPr sz="1200">
                <a:solidFill>
                  <a:schemeClr val="tx1"/>
                </a:solidFill>
                <a:latin typeface="Calibri" pitchFamily="34" charset="0"/>
                <a:ea typeface="ＭＳ Ｐゴシック" pitchFamily="34" charset="-128"/>
              </a:defRPr>
            </a:lvl5pPr>
            <a:lvl6pPr marL="2456280" indent="-222020" defTabSz="89902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06571" indent="-222020" defTabSz="89902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356865" indent="-222020" defTabSz="89902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07157" indent="-222020" defTabSz="89902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DB507628-EA98-4144-A350-0A8CC0DD2858}" type="slidenum">
              <a:rPr lang="en-US" altLang="en-US">
                <a:solidFill>
                  <a:prstClr val="black"/>
                </a:solidFill>
              </a:rPr>
              <a:pPr eaLnBrk="1" hangingPunct="1">
                <a:spcBef>
                  <a:spcPct val="0"/>
                </a:spcBef>
              </a:pPr>
              <a:t>7</a:t>
            </a:fld>
            <a:endParaRPr lang="en-US" altLang="en-US">
              <a:solidFill>
                <a:prstClr val="black"/>
              </a:solidFill>
            </a:endParaRPr>
          </a:p>
        </p:txBody>
      </p:sp>
    </p:spTree>
    <p:extLst>
      <p:ext uri="{BB962C8B-B14F-4D97-AF65-F5344CB8AC3E}">
        <p14:creationId xmlns:p14="http://schemas.microsoft.com/office/powerpoint/2010/main" val="2221677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85863" y="700088"/>
            <a:ext cx="4667250" cy="3502025"/>
          </a:xfrm>
          <a:ln/>
        </p:spPr>
      </p:sp>
      <p:sp>
        <p:nvSpPr>
          <p:cNvPr id="45059" name="Rectangle 3"/>
          <p:cNvSpPr>
            <a:spLocks noGrp="1" noChangeArrowheads="1"/>
          </p:cNvSpPr>
          <p:nvPr>
            <p:ph type="body" idx="1"/>
          </p:nvPr>
        </p:nvSpPr>
        <p:spPr>
          <a:xfrm>
            <a:off x="702692" y="4432646"/>
            <a:ext cx="5631004" cy="41999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0745" indent="-110745"/>
            <a:r>
              <a:rPr lang="en-US" sz="1000" dirty="0"/>
              <a:t>NWS Facilities Organization</a:t>
            </a:r>
          </a:p>
          <a:p>
            <a:pPr marL="110745" indent="-110745"/>
            <a:r>
              <a:rPr lang="en-US" sz="1000" dirty="0"/>
              <a:t>NWS Headquarters (Silver Spring, MD)</a:t>
            </a:r>
          </a:p>
          <a:p>
            <a:pPr marL="110745" indent="-110745"/>
            <a:r>
              <a:rPr lang="en-US" sz="1000" dirty="0"/>
              <a:t>6 Regional Headquarters</a:t>
            </a:r>
          </a:p>
          <a:p>
            <a:pPr marL="110745" indent="-110745"/>
            <a:r>
              <a:rPr lang="en-US" sz="1000" dirty="0"/>
              <a:t>9 NCEP Centers</a:t>
            </a:r>
          </a:p>
          <a:p>
            <a:pPr marL="110745" indent="-110745"/>
            <a:r>
              <a:rPr lang="en-US" sz="1000" dirty="0"/>
              <a:t>122 Weather Forecast Offices (WFOs)</a:t>
            </a:r>
          </a:p>
          <a:p>
            <a:pPr marL="110745" indent="-110745"/>
            <a:r>
              <a:rPr lang="en-US" sz="1000" dirty="0"/>
              <a:t>13 River Forecast Centers (RFCs)</a:t>
            </a:r>
          </a:p>
          <a:p>
            <a:pPr marL="110745" indent="-110745"/>
            <a:r>
              <a:rPr lang="en-US" sz="1000" dirty="0"/>
              <a:t>2 Tsunami Warning Centers</a:t>
            </a:r>
          </a:p>
          <a:p>
            <a:pPr marL="110745" indent="-110745"/>
            <a:r>
              <a:rPr lang="en-US" sz="1000" dirty="0"/>
              <a:t>21 Center Weather Service Units (CWSUs—in cooperation with FAA)</a:t>
            </a:r>
          </a:p>
          <a:p>
            <a:pPr marL="110745" indent="-110745"/>
            <a:r>
              <a:rPr lang="en-US" sz="1000" dirty="0"/>
              <a:t>18 Weather Service Offices</a:t>
            </a:r>
          </a:p>
          <a:p>
            <a:pPr marL="110745" indent="-110745"/>
            <a:r>
              <a:rPr lang="en-US" sz="1000" dirty="0"/>
              <a:t>Other National Centers – National Data Buoy Center, National Training Center, National Logistics Center, Volcanic Ash Prediction Center, Tsunami Warning Center, etc.</a:t>
            </a:r>
          </a:p>
        </p:txBody>
      </p:sp>
    </p:spTree>
    <p:extLst>
      <p:ext uri="{BB962C8B-B14F-4D97-AF65-F5344CB8AC3E}">
        <p14:creationId xmlns:p14="http://schemas.microsoft.com/office/powerpoint/2010/main" val="497290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E7DB1-65E3-46C6-9A8B-24A69E320F9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9252984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gif"/><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Picture 17" descr="earth2"/>
          <p:cNvPicPr>
            <a:picLocks noChangeAspect="1" noChangeArrowheads="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33600" y="-1219200"/>
            <a:ext cx="11691938" cy="876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981200"/>
            <a:ext cx="9144000" cy="2971800"/>
          </a:xfrm>
          <a:prstGeom prst="rect">
            <a:avLst/>
          </a:prstGeom>
          <a:solidFill>
            <a:schemeClr val="tx1">
              <a:alpha val="70000"/>
            </a:schemeClr>
          </a:solidFill>
          <a:effectLst>
            <a:innerShdw blurRad="114300">
              <a:prstClr val="black"/>
            </a:innerShdw>
          </a:effectLst>
        </p:spPr>
        <p:style>
          <a:lnRef idx="3">
            <a:schemeClr val="lt1"/>
          </a:lnRef>
          <a:fillRef idx="1">
            <a:schemeClr val="accent3"/>
          </a:fillRef>
          <a:effectRef idx="1">
            <a:schemeClr val="accent3"/>
          </a:effectRef>
          <a:fontRef idx="minor">
            <a:schemeClr val="lt1"/>
          </a:fontRef>
        </p:style>
        <p:txBody>
          <a:bodyPr anchor="ctr"/>
          <a:lstStyle/>
          <a:p>
            <a:pPr algn="ctr" fontAlgn="base">
              <a:spcBef>
                <a:spcPct val="0"/>
              </a:spcBef>
              <a:spcAft>
                <a:spcPct val="0"/>
              </a:spcAft>
              <a:defRPr/>
            </a:pPr>
            <a:endParaRPr lang="en-US" sz="2000">
              <a:solidFill>
                <a:prstClr val="white"/>
              </a:solidFill>
            </a:endParaRPr>
          </a:p>
        </p:txBody>
      </p:sp>
      <p:sp>
        <p:nvSpPr>
          <p:cNvPr id="6" name="Rectangle 22" descr="latest_MaxT_conus"/>
          <p:cNvSpPr>
            <a:spLocks noChangeArrowheads="1"/>
          </p:cNvSpPr>
          <p:nvPr userDrawn="1"/>
        </p:nvSpPr>
        <p:spPr bwMode="auto">
          <a:xfrm>
            <a:off x="152406" y="3505200"/>
            <a:ext cx="1673225" cy="1371600"/>
          </a:xfrm>
          <a:prstGeom prst="rect">
            <a:avLst/>
          </a:prstGeom>
          <a:blipFill dpi="0" rotWithShape="1">
            <a:blip r:embed="rId4"/>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7" name="Rectangle 25" descr="Fire"/>
          <p:cNvSpPr>
            <a:spLocks noChangeArrowheads="1"/>
          </p:cNvSpPr>
          <p:nvPr userDrawn="1"/>
        </p:nvSpPr>
        <p:spPr bwMode="auto">
          <a:xfrm>
            <a:off x="1943106" y="3505200"/>
            <a:ext cx="1673225" cy="1371600"/>
          </a:xfrm>
          <a:prstGeom prst="rect">
            <a:avLst/>
          </a:prstGeom>
          <a:blipFill dpi="0" rotWithShape="1">
            <a:blip r:embed="rId5"/>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8" name="Rectangle 26" descr="main_Katrina"/>
          <p:cNvSpPr>
            <a:spLocks noChangeArrowheads="1"/>
          </p:cNvSpPr>
          <p:nvPr userDrawn="1"/>
        </p:nvSpPr>
        <p:spPr bwMode="auto">
          <a:xfrm>
            <a:off x="3735394" y="3505200"/>
            <a:ext cx="1673225" cy="1371600"/>
          </a:xfrm>
          <a:prstGeom prst="rect">
            <a:avLst/>
          </a:prstGeom>
          <a:blipFill dpi="0" rotWithShape="1">
            <a:blip r:embed="rId6"/>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9" name="Rectangle 27" descr="flood2"/>
          <p:cNvSpPr>
            <a:spLocks noChangeArrowheads="1"/>
          </p:cNvSpPr>
          <p:nvPr userDrawn="1"/>
        </p:nvSpPr>
        <p:spPr bwMode="auto">
          <a:xfrm>
            <a:off x="5526094" y="3505200"/>
            <a:ext cx="1673225" cy="1371600"/>
          </a:xfrm>
          <a:prstGeom prst="rect">
            <a:avLst/>
          </a:prstGeom>
          <a:blipFill dpi="0" rotWithShape="1">
            <a:blip r:embed="rId7">
              <a:lum bright="12000"/>
            </a:blip>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10" name="Rectangle 28" descr="Lightning3"/>
          <p:cNvSpPr>
            <a:spLocks noChangeArrowheads="1"/>
          </p:cNvSpPr>
          <p:nvPr userDrawn="1"/>
        </p:nvSpPr>
        <p:spPr bwMode="auto">
          <a:xfrm>
            <a:off x="7318381" y="3505200"/>
            <a:ext cx="1673225" cy="1371600"/>
          </a:xfrm>
          <a:prstGeom prst="rect">
            <a:avLst/>
          </a:prstGeom>
          <a:blipFill dpi="0" rotWithShape="1">
            <a:blip r:embed="rId8"/>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11" name="Rectangle 29" descr="drought"/>
          <p:cNvSpPr>
            <a:spLocks noChangeArrowheads="1"/>
          </p:cNvSpPr>
          <p:nvPr userDrawn="1"/>
        </p:nvSpPr>
        <p:spPr bwMode="auto">
          <a:xfrm>
            <a:off x="150815" y="2057400"/>
            <a:ext cx="1673225" cy="1371600"/>
          </a:xfrm>
          <a:prstGeom prst="rect">
            <a:avLst/>
          </a:prstGeom>
          <a:blipFill dpi="0" rotWithShape="1">
            <a:blip r:embed="rId9"/>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12" name="Rectangle 30" descr="d2d-sat"/>
          <p:cNvSpPr>
            <a:spLocks noChangeArrowheads="1"/>
          </p:cNvSpPr>
          <p:nvPr userDrawn="1"/>
        </p:nvSpPr>
        <p:spPr bwMode="auto">
          <a:xfrm>
            <a:off x="1941519" y="2057400"/>
            <a:ext cx="1673225" cy="1371600"/>
          </a:xfrm>
          <a:prstGeom prst="rect">
            <a:avLst/>
          </a:prstGeom>
          <a:blipFill dpi="0" rotWithShape="1">
            <a:blip r:embed="rId10"/>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13" name="Rectangle 31" descr="Tornadosm"/>
          <p:cNvSpPr>
            <a:spLocks noChangeArrowheads="1"/>
          </p:cNvSpPr>
          <p:nvPr userDrawn="1"/>
        </p:nvSpPr>
        <p:spPr bwMode="auto">
          <a:xfrm>
            <a:off x="3733806" y="2057400"/>
            <a:ext cx="1673225" cy="1371600"/>
          </a:xfrm>
          <a:prstGeom prst="rect">
            <a:avLst/>
          </a:prstGeom>
          <a:blipFill dpi="0" rotWithShape="1">
            <a:blip r:embed="rId11"/>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14" name="Rectangle 32" descr="spaceweather"/>
          <p:cNvSpPr>
            <a:spLocks noChangeArrowheads="1"/>
          </p:cNvSpPr>
          <p:nvPr userDrawn="1"/>
        </p:nvSpPr>
        <p:spPr bwMode="auto">
          <a:xfrm>
            <a:off x="5524506" y="2057400"/>
            <a:ext cx="1673225" cy="1371600"/>
          </a:xfrm>
          <a:prstGeom prst="rect">
            <a:avLst/>
          </a:prstGeom>
          <a:blipFill dpi="0" rotWithShape="1">
            <a:blip r:embed="rId12"/>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15" name="Rectangle 33" descr="winter"/>
          <p:cNvSpPr>
            <a:spLocks noChangeArrowheads="1"/>
          </p:cNvSpPr>
          <p:nvPr userDrawn="1"/>
        </p:nvSpPr>
        <p:spPr bwMode="auto">
          <a:xfrm>
            <a:off x="7316794" y="2057400"/>
            <a:ext cx="1673225" cy="1371600"/>
          </a:xfrm>
          <a:prstGeom prst="rect">
            <a:avLst/>
          </a:prstGeom>
          <a:blipFill dpi="0" rotWithShape="1">
            <a:blip r:embed="rId13"/>
            <a:srcRect/>
            <a:stretch>
              <a:fillRect/>
            </a:stretch>
          </a:blipFill>
          <a:ln w="25400" algn="ctr">
            <a:solidFill>
              <a:srgbClr val="FFFFFF">
                <a:alpha val="74901"/>
              </a:srgbClr>
            </a:solidFill>
            <a:miter lim="800000"/>
            <a:headEnd/>
            <a:tailEnd/>
          </a:ln>
          <a:effectLst>
            <a:outerShdw sx="102000" sy="102000" algn="ctr" rotWithShape="0">
              <a:srgbClr val="000000">
                <a:alpha val="39998"/>
              </a:srgbClr>
            </a:outerShdw>
          </a:effectLst>
        </p:spPr>
        <p:txBody>
          <a:bodyPr wrap="none" anchor="ctr"/>
          <a:lstStyle/>
          <a:p>
            <a:pPr algn="ctr" fontAlgn="base">
              <a:spcBef>
                <a:spcPct val="0"/>
              </a:spcBef>
              <a:spcAft>
                <a:spcPct val="0"/>
              </a:spcAft>
            </a:pPr>
            <a:endParaRPr lang="en-US" sz="2000">
              <a:solidFill>
                <a:srgbClr val="FFFFFF"/>
              </a:solidFill>
            </a:endParaRPr>
          </a:p>
        </p:txBody>
      </p:sp>
      <p:sp>
        <p:nvSpPr>
          <p:cNvPr id="64514" name="Rectangle 2"/>
          <p:cNvSpPr>
            <a:spLocks noGrp="1" noChangeArrowheads="1"/>
          </p:cNvSpPr>
          <p:nvPr>
            <p:ph type="ctrTitle"/>
          </p:nvPr>
        </p:nvSpPr>
        <p:spPr>
          <a:xfrm>
            <a:off x="0" y="0"/>
            <a:ext cx="9144000" cy="2209800"/>
          </a:xfrm>
          <a:ln/>
        </p:spPr>
        <p:txBody>
          <a:bodyPr/>
          <a:lstStyle>
            <a:lvl1pPr algn="l">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64515" name="Rectangle 3"/>
          <p:cNvSpPr>
            <a:spLocks noGrp="1" noChangeArrowheads="1"/>
          </p:cNvSpPr>
          <p:nvPr>
            <p:ph type="subTitle" idx="1"/>
          </p:nvPr>
        </p:nvSpPr>
        <p:spPr>
          <a:xfrm>
            <a:off x="0" y="5181600"/>
            <a:ext cx="5486400" cy="1371600"/>
          </a:xfrm>
        </p:spPr>
        <p:txBody>
          <a:bodyPr rIns="182880"/>
          <a:lstStyle>
            <a:lvl1pPr algn="l">
              <a:defRPr sz="2400">
                <a:solidFill>
                  <a:srgbClr val="FFFFCC"/>
                </a:solidFill>
                <a:latin typeface="Franklin Gothic Medium Cond" pitchFamily="34"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15314911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766ECD-37ED-4265-8675-A20DDAC5461C}" type="datetime9">
              <a:rPr lang="en-US" smtClean="0">
                <a:solidFill>
                  <a:prstClr val="black">
                    <a:tint val="75000"/>
                  </a:prstClr>
                </a:solidFill>
              </a:rPr>
              <a:pPr/>
              <a:t>7/28/2014 2:34:15 PM</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09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44310A-FCF8-4D65-93A4-8086A92F7C9E}" type="datetime9">
              <a:rPr lang="en-US" smtClean="0">
                <a:solidFill>
                  <a:prstClr val="black">
                    <a:tint val="75000"/>
                  </a:prstClr>
                </a:solidFill>
              </a:rPr>
              <a:pPr/>
              <a:t>7/28/2014 2:34:15 PM</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314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D7A3A-BCB6-4BCF-BEC2-80496242E3C7}" type="datetime9">
              <a:rPr lang="en-US" smtClean="0">
                <a:solidFill>
                  <a:prstClr val="black">
                    <a:tint val="75000"/>
                  </a:prstClr>
                </a:solidFill>
              </a:rPr>
              <a:pPr/>
              <a:t>7/28/2014 2:34:15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453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E662C3-D832-4021-ACCD-E35A937FE336}" type="datetime9">
              <a:rPr lang="en-US" smtClean="0">
                <a:solidFill>
                  <a:prstClr val="black">
                    <a:tint val="75000"/>
                  </a:prstClr>
                </a:solidFill>
              </a:rPr>
              <a:pPr/>
              <a:t>7/28/2014 2:34:15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632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048471E9-8AD4-4A13-A229-0687DE6D23AD}" type="slidenum">
              <a:rPr lang="en-US"/>
              <a:pPr>
                <a:defRPr/>
              </a:pPr>
              <a:t>‹#›</a:t>
            </a:fld>
            <a:endParaRPr lang="en-US"/>
          </a:p>
        </p:txBody>
      </p:sp>
    </p:spTree>
    <p:extLst>
      <p:ext uri="{BB962C8B-B14F-4D97-AF65-F5344CB8AC3E}">
        <p14:creationId xmlns:p14="http://schemas.microsoft.com/office/powerpoint/2010/main" val="3862633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cs typeface="+mn-cs"/>
              </a:defRPr>
            </a:lvl1pPr>
          </a:lstStyle>
          <a:p>
            <a:pPr fontAlgn="base">
              <a:spcBef>
                <a:spcPct val="0"/>
              </a:spcBef>
              <a:spcAft>
                <a:spcPct val="0"/>
              </a:spcAft>
              <a:defRPr/>
            </a:pPr>
            <a:fld id="{4C908D81-EB20-4933-A18C-1C400538F01B}" type="datetimeFigureOut">
              <a:rPr lang="en-US">
                <a:solidFill>
                  <a:prstClr val="white"/>
                </a:solidFill>
                <a:ea typeface="ＭＳ Ｐゴシック" pitchFamily="34" charset="-128"/>
              </a:rPr>
              <a:pPr fontAlgn="base">
                <a:spcBef>
                  <a:spcPct val="0"/>
                </a:spcBef>
                <a:spcAft>
                  <a:spcPct val="0"/>
                </a:spcAft>
                <a:defRPr/>
              </a:pPr>
              <a:t>7/28/2014</a:t>
            </a:fld>
            <a:endParaRPr lang="en-US">
              <a:solidFill>
                <a:prstClr val="white"/>
              </a:solidFill>
              <a:ea typeface="ＭＳ Ｐゴシック" pitchFamily="34" charset="-128"/>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cs typeface="+mn-cs"/>
              </a:defRPr>
            </a:lvl1pPr>
          </a:lstStyle>
          <a:p>
            <a:pPr fontAlgn="base">
              <a:spcBef>
                <a:spcPct val="0"/>
              </a:spcBef>
              <a:spcAft>
                <a:spcPct val="0"/>
              </a:spcAft>
              <a:defRPr/>
            </a:pPr>
            <a:endParaRPr lang="en-US">
              <a:solidFill>
                <a:prstClr val="white"/>
              </a:solidFill>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31B59446-CD9C-4D3A-8872-F4EB2BE6D7CB}" type="slidenum">
              <a:rPr lang="en-US"/>
              <a:pPr>
                <a:defRPr/>
              </a:pPr>
              <a:t>‹#›</a:t>
            </a:fld>
            <a:endParaRPr lang="en-US"/>
          </a:p>
        </p:txBody>
      </p:sp>
    </p:spTree>
    <p:extLst>
      <p:ext uri="{BB962C8B-B14F-4D97-AF65-F5344CB8AC3E}">
        <p14:creationId xmlns:p14="http://schemas.microsoft.com/office/powerpoint/2010/main" val="486866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F881FA81-1B85-4A48-B4C0-1958B38718AC}" type="slidenum">
              <a:rPr lang="en-US"/>
              <a:pPr>
                <a:defRPr/>
              </a:pPr>
              <a:t>‹#›</a:t>
            </a:fld>
            <a:endParaRPr lang="en-US"/>
          </a:p>
        </p:txBody>
      </p:sp>
    </p:spTree>
    <p:extLst>
      <p:ext uri="{BB962C8B-B14F-4D97-AF65-F5344CB8AC3E}">
        <p14:creationId xmlns:p14="http://schemas.microsoft.com/office/powerpoint/2010/main" val="410107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ＭＳ Ｐゴシック" pitchFamily="34" charset="-128"/>
              </a:defRPr>
            </a:lvl1pPr>
          </a:lstStyle>
          <a:p>
            <a:pPr>
              <a:defRPr/>
            </a:pPr>
            <a:fld id="{84F239AF-DDE9-4B79-A601-0BDFBFFE240F}" type="slidenum">
              <a:rPr lang="en-US"/>
              <a:pPr>
                <a:defRPr/>
              </a:pPr>
              <a:t>‹#›</a:t>
            </a:fld>
            <a:endParaRPr lang="en-US"/>
          </a:p>
        </p:txBody>
      </p:sp>
    </p:spTree>
    <p:extLst>
      <p:ext uri="{BB962C8B-B14F-4D97-AF65-F5344CB8AC3E}">
        <p14:creationId xmlns:p14="http://schemas.microsoft.com/office/powerpoint/2010/main" val="1579997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mn-cs"/>
              </a:defRPr>
            </a:lvl1pPr>
          </a:lstStyle>
          <a:p>
            <a:pPr fontAlgn="base">
              <a:spcBef>
                <a:spcPct val="0"/>
              </a:spcBef>
              <a:spcAft>
                <a:spcPct val="0"/>
              </a:spcAft>
              <a:defRPr/>
            </a:pPr>
            <a:fld id="{F1095B37-FA24-4B78-B51D-78C62ECC12E1}" type="datetimeFigureOut">
              <a:rPr lang="en-US">
                <a:solidFill>
                  <a:prstClr val="white"/>
                </a:solidFill>
                <a:ea typeface="ＭＳ Ｐゴシック" pitchFamily="34" charset="-128"/>
              </a:rPr>
              <a:pPr fontAlgn="base">
                <a:spcBef>
                  <a:spcPct val="0"/>
                </a:spcBef>
                <a:spcAft>
                  <a:spcPct val="0"/>
                </a:spcAft>
                <a:defRPr/>
              </a:pPr>
              <a:t>7/28/2014</a:t>
            </a:fld>
            <a:endParaRPr lang="en-US">
              <a:solidFill>
                <a:prstClr val="white"/>
              </a:solidFill>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mn-cs"/>
              </a:defRPr>
            </a:lvl1pPr>
          </a:lstStyle>
          <a:p>
            <a:pPr fontAlgn="base">
              <a:spcBef>
                <a:spcPct val="0"/>
              </a:spcBef>
              <a:spcAft>
                <a:spcPct val="0"/>
              </a:spcAft>
              <a:defRPr/>
            </a:pPr>
            <a:endParaRPr lang="en-US">
              <a:solidFill>
                <a:prstClr val="white"/>
              </a:solidFill>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01FC1F9A-ECE0-4164-923F-B840863BAB5D}" type="slidenum">
              <a:rPr lang="en-US"/>
              <a:pPr>
                <a:defRPr/>
              </a:pPr>
              <a:t>‹#›</a:t>
            </a:fld>
            <a:endParaRPr lang="en-US"/>
          </a:p>
        </p:txBody>
      </p:sp>
    </p:spTree>
    <p:extLst>
      <p:ext uri="{BB962C8B-B14F-4D97-AF65-F5344CB8AC3E}">
        <p14:creationId xmlns:p14="http://schemas.microsoft.com/office/powerpoint/2010/main" val="241984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cs typeface="+mn-cs"/>
              </a:defRPr>
            </a:lvl1pPr>
          </a:lstStyle>
          <a:p>
            <a:pPr fontAlgn="base">
              <a:spcBef>
                <a:spcPct val="0"/>
              </a:spcBef>
              <a:spcAft>
                <a:spcPct val="0"/>
              </a:spcAft>
              <a:defRPr/>
            </a:pPr>
            <a:fld id="{CC0F49E4-BCDA-43D7-AC5D-5EFB884BFA67}" type="datetimeFigureOut">
              <a:rPr lang="en-US">
                <a:solidFill>
                  <a:prstClr val="white"/>
                </a:solidFill>
                <a:latin typeface="Arial" pitchFamily="34" charset="0"/>
                <a:ea typeface="ＭＳ Ｐゴシック" pitchFamily="34" charset="-128"/>
              </a:rPr>
              <a:pPr fontAlgn="base">
                <a:spcBef>
                  <a:spcPct val="0"/>
                </a:spcBef>
                <a:spcAft>
                  <a:spcPct val="0"/>
                </a:spcAft>
                <a:defRPr/>
              </a:pPr>
              <a:t>7/28/2014</a:t>
            </a:fld>
            <a:endParaRPr lang="en-US">
              <a:solidFill>
                <a:prstClr val="white"/>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cs typeface="+mn-cs"/>
              </a:defRPr>
            </a:lvl1pPr>
          </a:lstStyle>
          <a:p>
            <a:pPr fontAlgn="base">
              <a:spcBef>
                <a:spcPct val="0"/>
              </a:spcBef>
              <a:spcAft>
                <a:spcPct val="0"/>
              </a:spcAft>
              <a:defRPr/>
            </a:pPr>
            <a:endParaRPr lang="en-US">
              <a:solidFill>
                <a:prstClr val="white"/>
              </a:solidFill>
              <a:latin typeface="Arial" pitchFamily="34" charset="0"/>
              <a:ea typeface="ＭＳ Ｐゴシック" pitchFamily="34" charset="-128"/>
            </a:endParaRPr>
          </a:p>
        </p:txBody>
      </p:sp>
      <p:sp>
        <p:nvSpPr>
          <p:cNvPr id="6" name="Slide Number Placeholder 5"/>
          <p:cNvSpPr>
            <a:spLocks noGrp="1"/>
          </p:cNvSpPr>
          <p:nvPr>
            <p:ph type="sldNum" sz="quarter" idx="12"/>
          </p:nvPr>
        </p:nvSpPr>
        <p:spPr/>
        <p:txBody>
          <a:bodyPr/>
          <a:lstStyle>
            <a:lvl1pPr>
              <a:defRPr/>
            </a:lvl1pPr>
          </a:lstStyle>
          <a:p>
            <a:pPr>
              <a:defRPr/>
            </a:pPr>
            <a:fld id="{49760C98-956C-4EB4-B5F8-1B6619FD47AA}" type="slidenum">
              <a:rPr lang="en-US"/>
              <a:pPr>
                <a:defRPr/>
              </a:pPr>
              <a:t>‹#›</a:t>
            </a:fld>
            <a:endParaRPr lang="en-US"/>
          </a:p>
        </p:txBody>
      </p:sp>
    </p:spTree>
    <p:extLst>
      <p:ext uri="{BB962C8B-B14F-4D97-AF65-F5344CB8AC3E}">
        <p14:creationId xmlns:p14="http://schemas.microsoft.com/office/powerpoint/2010/main" val="324642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otally Blank">
    <p:bg>
      <p:bgPr>
        <a:gradFill>
          <a:gsLst>
            <a:gs pos="0">
              <a:srgbClr val="7C7C7C"/>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300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13671"/>
      </p:ext>
    </p:extLst>
  </p:cSld>
  <p:clrMapOvr>
    <a:masterClrMapping/>
  </p:clrMapOvr>
  <p:transition>
    <p:pull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12" name="Shape 12"/>
          <p:cNvSpPr txBox="1">
            <a:spLocks noGrp="1"/>
          </p:cNvSpPr>
          <p:nvPr>
            <p:ph type="body" idx="1"/>
          </p:nvPr>
        </p:nvSpPr>
        <p:spPr>
          <a:xfrm>
            <a:off x="457200" y="1600200"/>
            <a:ext cx="8229600" cy="4967573"/>
          </a:xfrm>
          <a:prstGeom prst="rect">
            <a:avLst/>
          </a:prstGeom>
        </p:spPr>
        <p:txBody>
          <a:bodyPr/>
          <a:lstStyle>
            <a:lvl1pPr>
              <a:defRPr/>
            </a:lvl1pPr>
            <a:lvl2pPr indent="457200">
              <a:defRPr/>
            </a:lvl2pPr>
            <a:lvl3pPr indent="914400">
              <a:defRPr/>
            </a:lvl3pPr>
            <a:lvl4pPr indent="1371600">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val="2493680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F881FA81-1B85-4A48-B4C0-1958B38718AC}" type="slidenum">
              <a:rPr lang="en-US"/>
              <a:pPr>
                <a:defRPr/>
              </a:pPr>
              <a:t>‹#›</a:t>
            </a:fld>
            <a:endParaRPr lang="en-US"/>
          </a:p>
        </p:txBody>
      </p:sp>
    </p:spTree>
    <p:extLst>
      <p:ext uri="{BB962C8B-B14F-4D97-AF65-F5344CB8AC3E}">
        <p14:creationId xmlns:p14="http://schemas.microsoft.com/office/powerpoint/2010/main" val="3079788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smtClean="0"/>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lgn="l" fontAlgn="auto">
              <a:spcBef>
                <a:spcPts val="0"/>
              </a:spcBef>
              <a:spcAft>
                <a:spcPts val="0"/>
              </a:spcAft>
              <a:defRPr smtClean="0"/>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023F3A0-F57B-4D6B-B443-073E7DF7C282}" type="slidenum">
              <a:rPr lang="en-US" altLang="en-US"/>
              <a:pPr/>
              <a:t>‹#›</a:t>
            </a:fld>
            <a:endParaRPr lang="en-US" altLang="en-US"/>
          </a:p>
        </p:txBody>
      </p:sp>
    </p:spTree>
    <p:extLst>
      <p:ext uri="{BB962C8B-B14F-4D97-AF65-F5344CB8AC3E}">
        <p14:creationId xmlns:p14="http://schemas.microsoft.com/office/powerpoint/2010/main" val="400683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3592C1-2A7F-43C4-9899-C093B8385127}" type="datetime9">
              <a:rPr lang="en-US" smtClean="0">
                <a:solidFill>
                  <a:prstClr val="black">
                    <a:tint val="75000"/>
                  </a:prstClr>
                </a:solidFill>
              </a:rPr>
              <a:pPr/>
              <a:t>7/28/2014 2:34:15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425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EB783-7A5A-4A0C-94F8-80A82115CB15}" type="datetime9">
              <a:rPr lang="en-US" smtClean="0">
                <a:solidFill>
                  <a:prstClr val="black">
                    <a:tint val="75000"/>
                  </a:prstClr>
                </a:solidFill>
              </a:rPr>
              <a:pPr/>
              <a:t>7/28/2014 2:34:15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31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3C2DB6-8A17-4902-86EB-C7780BEEBCB9}" type="datetime9">
              <a:rPr lang="en-US" smtClean="0">
                <a:solidFill>
                  <a:prstClr val="black">
                    <a:tint val="75000"/>
                  </a:prstClr>
                </a:solidFill>
              </a:rPr>
              <a:pPr/>
              <a:t>7/28/2014 2:34:15 PM</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826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7ACA98-A44A-4BD9-8A57-E24CA5EA594F}" type="datetime9">
              <a:rPr lang="en-US" smtClean="0">
                <a:solidFill>
                  <a:prstClr val="black">
                    <a:tint val="75000"/>
                  </a:prstClr>
                </a:solidFill>
              </a:rPr>
              <a:pPr/>
              <a:t>7/28/2014 2:34:15 PM</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127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4646EF-1790-4C0B-9D7C-022D8A4CBE73}" type="datetime9">
              <a:rPr lang="en-US" smtClean="0">
                <a:solidFill>
                  <a:prstClr val="black">
                    <a:tint val="75000"/>
                  </a:prstClr>
                </a:solidFill>
              </a:rPr>
              <a:pPr/>
              <a:t>7/28/2014 2:34:15 PM</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46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8105AF-A822-4C02-A4FD-6B8938E1F413}" type="datetime9">
              <a:rPr lang="en-US" smtClean="0">
                <a:solidFill>
                  <a:prstClr val="black">
                    <a:tint val="75000"/>
                  </a:prstClr>
                </a:solidFill>
              </a:rPr>
              <a:pPr/>
              <a:t>7/28/2014 2:34:15 PM</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87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B98221-A89A-4310-BBFD-8A924604AFAC}" type="datetime9">
              <a:rPr lang="en-US" smtClean="0">
                <a:solidFill>
                  <a:prstClr val="black">
                    <a:tint val="75000"/>
                  </a:prstClr>
                </a:solidFill>
              </a:rPr>
              <a:pPr/>
              <a:t>7/28/2014 2:34:15 PM</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***DRAFT***</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231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6.xml"/><Relationship Id="rId7" Type="http://schemas.openxmlformats.org/officeDocument/2006/relationships/image" Target="../media/image17.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theme" Target="../theme/theme2.xml"/><Relationship Id="rId9" Type="http://schemas.openxmlformats.org/officeDocument/2006/relationships/image" Target="../media/image19.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19.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17.png"/><Relationship Id="rId5" Type="http://schemas.openxmlformats.org/officeDocument/2006/relationships/slideLayout" Target="../slideLayouts/slideLayout21.xml"/><Relationship Id="rId10" Type="http://schemas.openxmlformats.org/officeDocument/2006/relationships/image" Target="../media/image16.png"/><Relationship Id="rId4" Type="http://schemas.openxmlformats.org/officeDocument/2006/relationships/slideLayout" Target="../slideLayouts/slideLayout20.xml"/><Relationship Id="rId9" Type="http://schemas.openxmlformats.org/officeDocument/2006/relationships/image" Target="../media/image15.png"/><Relationship Id="rId1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1266" y="123305"/>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B8735-83B7-4F90-BAB3-B47106220D53}" type="datetime9">
              <a:rPr lang="en-US" smtClean="0">
                <a:solidFill>
                  <a:prstClr val="black">
                    <a:tint val="75000"/>
                  </a:prstClr>
                </a:solidFill>
              </a:rPr>
              <a:pPr/>
              <a:t>7/28/2014 2:34:15 PM</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***DRAFT***</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4E38B-D862-4C80-8819-42729BA7D774}" type="slidenum">
              <a:rPr lang="en-US" smtClean="0">
                <a:solidFill>
                  <a:prstClr val="black">
                    <a:tint val="75000"/>
                  </a:prstClr>
                </a:solidFill>
              </a:rPr>
              <a:pPr/>
              <a:t>‹#›</a:t>
            </a:fld>
            <a:endParaRPr lang="en-US">
              <a:solidFill>
                <a:prstClr val="black">
                  <a:tint val="75000"/>
                </a:prstClr>
              </a:solidFill>
            </a:endParaRPr>
          </a:p>
        </p:txBody>
      </p:sp>
      <p:grpSp>
        <p:nvGrpSpPr>
          <p:cNvPr id="12" name="Group 11"/>
          <p:cNvGrpSpPr/>
          <p:nvPr userDrawn="1"/>
        </p:nvGrpSpPr>
        <p:grpSpPr>
          <a:xfrm>
            <a:off x="40533" y="68877"/>
            <a:ext cx="9006190" cy="1190251"/>
            <a:chOff x="68095" y="168702"/>
            <a:chExt cx="9006190" cy="1190251"/>
          </a:xfrm>
        </p:grpSpPr>
        <p:grpSp>
          <p:nvGrpSpPr>
            <p:cNvPr id="7" name="Group 6"/>
            <p:cNvGrpSpPr/>
            <p:nvPr userDrawn="1"/>
          </p:nvGrpSpPr>
          <p:grpSpPr>
            <a:xfrm>
              <a:off x="68095" y="168702"/>
              <a:ext cx="9006190" cy="1005011"/>
              <a:chOff x="4864" y="22697"/>
              <a:chExt cx="9006190" cy="1005011"/>
            </a:xfrm>
          </p:grpSpPr>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864" y="22697"/>
                <a:ext cx="1170056" cy="990600"/>
              </a:xfrm>
              <a:prstGeom prst="rect">
                <a:avLst/>
              </a:prstGeom>
            </p:spPr>
          </p:pic>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718897" y="22697"/>
                <a:ext cx="1292157" cy="1005011"/>
              </a:xfrm>
              <a:prstGeom prst="rect">
                <a:avLst/>
              </a:prstGeom>
            </p:spPr>
          </p:pic>
        </p:grpSp>
        <p:sp>
          <p:nvSpPr>
            <p:cNvPr id="10" name="Rectangle 9"/>
            <p:cNvSpPr/>
            <p:nvPr userDrawn="1"/>
          </p:nvSpPr>
          <p:spPr>
            <a:xfrm>
              <a:off x="162128" y="1313234"/>
              <a:ext cx="8763000" cy="45719"/>
            </a:xfrm>
            <a:prstGeom prst="rect">
              <a:avLst/>
            </a:prstGeom>
            <a:solidFill>
              <a:srgbClr val="0A0A9E"/>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486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ctr" defTabSz="914400" rtl="0" eaLnBrk="1" latinLnBrk="0" hangingPunct="1">
        <a:spcBef>
          <a:spcPct val="0"/>
        </a:spcBef>
        <a:buNone/>
        <a:defRPr sz="4000" b="1" kern="1200">
          <a:solidFill>
            <a:srgbClr val="1508B8"/>
          </a:solidFill>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1371600"/>
            <a:ext cx="9144000"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a:solidFill>
                <a:prstClr val="white"/>
              </a:solidFill>
            </a:endParaRPr>
          </a:p>
        </p:txBody>
      </p:sp>
      <p:sp>
        <p:nvSpPr>
          <p:cNvPr id="1027" name="Rectangle 9"/>
          <p:cNvSpPr>
            <a:spLocks noChangeArrowheads="1"/>
          </p:cNvSpPr>
          <p:nvPr/>
        </p:nvSpPr>
        <p:spPr bwMode="auto">
          <a:xfrm>
            <a:off x="0" y="1371600"/>
            <a:ext cx="9144000" cy="152400"/>
          </a:xfrm>
          <a:prstGeom prst="rect">
            <a:avLst/>
          </a:prstGeom>
          <a:solidFill>
            <a:schemeClr val="tx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sx="102000" sy="102000" algn="ctr" rotWithShape="0">
                    <a:srgbClr val="000000">
                      <a:alpha val="39998"/>
                    </a:srgbClr>
                  </a:outerShdw>
                </a:effectLst>
              </a14:hiddenEffects>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endParaRPr lang="en-US" altLang="en-US" sz="2000" smtClean="0">
              <a:solidFill>
                <a:srgbClr val="FFFFFF"/>
              </a:solidFill>
              <a:latin typeface="Franklin Gothic Book" pitchFamily="34" charset="0"/>
            </a:endParaRPr>
          </a:p>
        </p:txBody>
      </p:sp>
      <p:sp>
        <p:nvSpPr>
          <p:cNvPr id="1028" name="Rectangle 2"/>
          <p:cNvSpPr>
            <a:spLocks noGrp="1" noChangeArrowheads="1"/>
          </p:cNvSpPr>
          <p:nvPr>
            <p:ph type="title"/>
          </p:nvPr>
        </p:nvSpPr>
        <p:spPr bwMode="auto">
          <a:xfrm>
            <a:off x="1524000" y="0"/>
            <a:ext cx="7620000" cy="13716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304800" y="16764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2"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ea typeface="+mn-ea"/>
                <a:cs typeface="+mn-cs"/>
              </a:defRPr>
            </a:lvl1pPr>
          </a:lstStyle>
          <a:p>
            <a:pPr fontAlgn="base">
              <a:spcBef>
                <a:spcPct val="0"/>
              </a:spcBef>
              <a:spcAft>
                <a:spcPct val="0"/>
              </a:spcAft>
              <a:defRPr/>
            </a:pPr>
            <a:fld id="{E70DCA73-20EF-4CC7-B228-386897CED46D}" type="slidenum">
              <a:rPr lang="en-US"/>
              <a:pPr fontAlgn="base">
                <a:spcBef>
                  <a:spcPct val="0"/>
                </a:spcBef>
                <a:spcAft>
                  <a:spcPct val="0"/>
                </a:spcAft>
                <a:defRPr/>
              </a:pPr>
              <a:t>‹#›</a:t>
            </a:fld>
            <a:endParaRPr lang="en-US"/>
          </a:p>
        </p:txBody>
      </p:sp>
      <p:pic>
        <p:nvPicPr>
          <p:cNvPr id="1031" name="Picture 7" descr="Dept of Commerce Se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75" y="6588129"/>
            <a:ext cx="236538" cy="2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75" y="6591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3"/>
          <p:cNvSpPr>
            <a:spLocks noChangeArrowheads="1"/>
          </p:cNvSpPr>
          <p:nvPr/>
        </p:nvSpPr>
        <p:spPr bwMode="auto">
          <a:xfrm>
            <a:off x="533405" y="6589717"/>
            <a:ext cx="20313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r>
              <a:rPr lang="en-US" altLang="en-US" sz="1000" b="1" smtClean="0">
                <a:solidFill>
                  <a:srgbClr val="FFFFCC"/>
                </a:solidFill>
              </a:rPr>
              <a:t>National Weather Service	</a:t>
            </a:r>
          </a:p>
        </p:txBody>
      </p:sp>
      <p:pic>
        <p:nvPicPr>
          <p:cNvPr id="103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2588" y="-88900"/>
            <a:ext cx="233362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858802"/>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86" r:id="rId3"/>
  </p:sldLayoutIdLst>
  <p:timing>
    <p:tnLst>
      <p:par>
        <p:cTn id="1" dur="indefinite" restart="never" nodeType="tmRoot"/>
      </p:par>
    </p:tnLst>
  </p:timing>
  <p:hf hdr="0" dt="0"/>
  <p:txStyles>
    <p:title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p:titleStyle>
    <p:body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8"/>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9"/>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0"/>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1371600"/>
            <a:ext cx="9144000"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000">
              <a:solidFill>
                <a:prstClr val="white"/>
              </a:solidFill>
            </a:endParaRPr>
          </a:p>
        </p:txBody>
      </p:sp>
      <p:sp>
        <p:nvSpPr>
          <p:cNvPr id="1027" name="Rectangle 9"/>
          <p:cNvSpPr>
            <a:spLocks noChangeArrowheads="1"/>
          </p:cNvSpPr>
          <p:nvPr/>
        </p:nvSpPr>
        <p:spPr bwMode="auto">
          <a:xfrm>
            <a:off x="0" y="1371600"/>
            <a:ext cx="9144000" cy="152400"/>
          </a:xfrm>
          <a:prstGeom prst="rect">
            <a:avLst/>
          </a:prstGeom>
          <a:solidFill>
            <a:schemeClr val="tx1"/>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sx="102000" sy="102000" algn="ctr" rotWithShape="0">
                    <a:srgbClr val="000000">
                      <a:alpha val="39998"/>
                    </a:srgbClr>
                  </a:outerShdw>
                </a:effectLst>
              </a14:hiddenEffects>
            </a:ext>
          </a:extLst>
        </p:spPr>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defRPr/>
            </a:pPr>
            <a:endParaRPr lang="en-US" altLang="en-US" sz="2000" smtClean="0">
              <a:solidFill>
                <a:srgbClr val="FFFFFF"/>
              </a:solidFill>
              <a:latin typeface="Franklin Gothic Book" pitchFamily="34" charset="0"/>
            </a:endParaRPr>
          </a:p>
        </p:txBody>
      </p:sp>
      <p:sp>
        <p:nvSpPr>
          <p:cNvPr id="1028" name="Rectangle 2"/>
          <p:cNvSpPr>
            <a:spLocks noGrp="1" noChangeArrowheads="1"/>
          </p:cNvSpPr>
          <p:nvPr>
            <p:ph type="title"/>
          </p:nvPr>
        </p:nvSpPr>
        <p:spPr bwMode="auto">
          <a:xfrm>
            <a:off x="1524000" y="0"/>
            <a:ext cx="7620000" cy="13716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304800" y="16764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p:txBody>
      </p:sp>
      <p:sp>
        <p:nvSpPr>
          <p:cNvPr id="2"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CC"/>
                </a:solidFill>
                <a:latin typeface="Franklin Gothic Medium Cond" pitchFamily="34" charset="0"/>
                <a:ea typeface="+mn-ea"/>
                <a:cs typeface="+mn-cs"/>
              </a:defRPr>
            </a:lvl1pPr>
          </a:lstStyle>
          <a:p>
            <a:pPr fontAlgn="base">
              <a:spcBef>
                <a:spcPct val="0"/>
              </a:spcBef>
              <a:spcAft>
                <a:spcPct val="0"/>
              </a:spcAft>
              <a:defRPr/>
            </a:pPr>
            <a:fld id="{31EDBE49-0357-456C-BFD9-64E089FB9432}" type="slidenum">
              <a:rPr lang="en-US"/>
              <a:pPr fontAlgn="base">
                <a:spcBef>
                  <a:spcPct val="0"/>
                </a:spcBef>
                <a:spcAft>
                  <a:spcPct val="0"/>
                </a:spcAft>
                <a:defRPr/>
              </a:pPr>
              <a:t>‹#›</a:t>
            </a:fld>
            <a:endParaRPr lang="en-US"/>
          </a:p>
        </p:txBody>
      </p:sp>
      <p:pic>
        <p:nvPicPr>
          <p:cNvPr id="1031" name="Picture 7" descr="Dept of Commerce Se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475" y="6588125"/>
            <a:ext cx="23653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6075" y="6591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3"/>
          <p:cNvSpPr>
            <a:spLocks noChangeArrowheads="1"/>
          </p:cNvSpPr>
          <p:nvPr/>
        </p:nvSpPr>
        <p:spPr bwMode="auto">
          <a:xfrm>
            <a:off x="533400" y="6589713"/>
            <a:ext cx="2012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r>
              <a:rPr lang="en-US" altLang="en-US" sz="1000" b="1" smtClean="0">
                <a:solidFill>
                  <a:srgbClr val="FFFFCC"/>
                </a:solidFill>
              </a:rPr>
              <a:t>National Weather Service	</a:t>
            </a:r>
          </a:p>
        </p:txBody>
      </p:sp>
      <p:pic>
        <p:nvPicPr>
          <p:cNvPr id="1034" name="Picture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2588" y="-88900"/>
            <a:ext cx="233362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574248"/>
      </p:ext>
    </p:extLst>
  </p:cSld>
  <p:clrMap bg1="dk1" tx1="lt1" bg2="dk2" tx2="lt2" accent1="accent1" accent2="accent2" accent3="accent3" accent4="accent4" accent5="accent5" accent6="accent6" hlink="hlink" folHlink="folHlink"/>
  <p:sldLayoutIdLst>
    <p:sldLayoutId id="2147483679" r:id="rId1"/>
    <p:sldLayoutId id="2147483682" r:id="rId2"/>
    <p:sldLayoutId id="2147483683" r:id="rId3"/>
    <p:sldLayoutId id="2147483684" r:id="rId4"/>
    <p:sldLayoutId id="2147483687" r:id="rId5"/>
    <p:sldLayoutId id="2147483688" r:id="rId6"/>
    <p:sldLayoutId id="2147483689" r:id="rId7"/>
  </p:sldLayoutIdLst>
  <p:timing>
    <p:tnLst>
      <p:par>
        <p:cTn id="1" dur="indefinite" restart="never" nodeType="tmRoot"/>
      </p:par>
    </p:tnLst>
  </p:timing>
  <p:hf hdr="0" dt="0"/>
  <p:txStyles>
    <p:title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p:titleStyle>
    <p:body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12"/>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3"/>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4"/>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gif"/><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notesSlide" Target="../notesSlides/notesSlide10.xml"/><Relationship Id="rId16" Type="http://schemas.openxmlformats.org/officeDocument/2006/relationships/image" Target="../media/image50.jpeg"/><Relationship Id="rId1" Type="http://schemas.openxmlformats.org/officeDocument/2006/relationships/slideLayout" Target="../slideLayouts/slideLayout18.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gif"/><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wmf"/><Relationship Id="rId14" Type="http://schemas.openxmlformats.org/officeDocument/2006/relationships/image" Target="../media/image48.jp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87.jpeg"/></Relationships>
</file>

<file path=ppt/slides/_rels/slide23.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png"/><Relationship Id="rId3" Type="http://schemas.openxmlformats.org/officeDocument/2006/relationships/image" Target="../media/image89.wmf"/><Relationship Id="rId7" Type="http://schemas.openxmlformats.org/officeDocument/2006/relationships/image" Target="../media/image93.jpg"/><Relationship Id="rId12" Type="http://schemas.openxmlformats.org/officeDocument/2006/relationships/image" Target="../media/image98.png"/><Relationship Id="rId2" Type="http://schemas.openxmlformats.org/officeDocument/2006/relationships/image" Target="../media/image88.jpeg"/><Relationship Id="rId1" Type="http://schemas.openxmlformats.org/officeDocument/2006/relationships/slideLayout" Target="../slideLayouts/slideLayout18.xml"/><Relationship Id="rId6" Type="http://schemas.openxmlformats.org/officeDocument/2006/relationships/image" Target="../media/image92.pn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g"/><Relationship Id="rId4" Type="http://schemas.openxmlformats.org/officeDocument/2006/relationships/image" Target="../media/image90.jpeg"/><Relationship Id="rId9" Type="http://schemas.openxmlformats.org/officeDocument/2006/relationships/image" Target="../media/image95.png"/><Relationship Id="rId1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02.jpeg"/></Relationships>
</file>

<file path=ppt/slides/_rels/slide2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3.png"/><Relationship Id="rId7"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20.png"/><Relationship Id="rId11" Type="http://schemas.openxmlformats.org/officeDocument/2006/relationships/image" Target="../media/image108.jpeg"/><Relationship Id="rId5" Type="http://schemas.openxmlformats.org/officeDocument/2006/relationships/image" Target="../media/image19.png"/><Relationship Id="rId10" Type="http://schemas.openxmlformats.org/officeDocument/2006/relationships/image" Target="../media/image107.png"/><Relationship Id="rId4" Type="http://schemas.openxmlformats.org/officeDocument/2006/relationships/image" Target="../media/image18.png"/><Relationship Id="rId9" Type="http://schemas.openxmlformats.org/officeDocument/2006/relationships/image" Target="../media/image106.png"/></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gi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112.gif"/><Relationship Id="rId11" Type="http://schemas.openxmlformats.org/officeDocument/2006/relationships/image" Target="../media/image20.png"/><Relationship Id="rId5" Type="http://schemas.openxmlformats.org/officeDocument/2006/relationships/image" Target="../media/image111.png"/><Relationship Id="rId10" Type="http://schemas.openxmlformats.org/officeDocument/2006/relationships/image" Target="../media/image19.png"/><Relationship Id="rId4" Type="http://schemas.openxmlformats.org/officeDocument/2006/relationships/image" Target="../media/image110.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116.jpeg"/></Relationships>
</file>

<file path=ppt/slides/_rels/slide2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gif"/><Relationship Id="rId7" Type="http://schemas.openxmlformats.org/officeDocument/2006/relationships/image" Target="../media/image122.gif"/><Relationship Id="rId2" Type="http://schemas.openxmlformats.org/officeDocument/2006/relationships/image" Target="../media/image117.png"/><Relationship Id="rId1" Type="http://schemas.openxmlformats.org/officeDocument/2006/relationships/slideLayout" Target="../slideLayouts/slideLayout18.xml"/><Relationship Id="rId6" Type="http://schemas.openxmlformats.org/officeDocument/2006/relationships/image" Target="../media/image121.gif"/><Relationship Id="rId11" Type="http://schemas.openxmlformats.org/officeDocument/2006/relationships/image" Target="../media/image20.png"/><Relationship Id="rId5" Type="http://schemas.openxmlformats.org/officeDocument/2006/relationships/image" Target="../media/image120.png"/><Relationship Id="rId10" Type="http://schemas.openxmlformats.org/officeDocument/2006/relationships/image" Target="../media/image19.png"/><Relationship Id="rId4" Type="http://schemas.openxmlformats.org/officeDocument/2006/relationships/image" Target="../media/image119.jpe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24.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8.png"/><Relationship Id="rId7" Type="http://schemas.openxmlformats.org/officeDocument/2006/relationships/image" Target="../media/image126.jpeg"/><Relationship Id="rId12" Type="http://schemas.openxmlformats.org/officeDocument/2006/relationships/image" Target="../media/image131.jpe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20.png"/><Relationship Id="rId10" Type="http://schemas.openxmlformats.org/officeDocument/2006/relationships/image" Target="../media/image129.png"/><Relationship Id="rId4" Type="http://schemas.openxmlformats.org/officeDocument/2006/relationships/image" Target="../media/image19.png"/><Relationship Id="rId9"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33.jpe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41.jpeg"/><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8.xml"/><Relationship Id="rId4" Type="http://schemas.openxmlformats.org/officeDocument/2006/relationships/image" Target="../media/image145.png"/></Relationships>
</file>

<file path=ppt/slides/_rels/slide3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jpe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jpeg"/><Relationship Id="rId10" Type="http://schemas.openxmlformats.org/officeDocument/2006/relationships/image" Target="../media/image26.jpeg"/><Relationship Id="rId4" Type="http://schemas.openxmlformats.org/officeDocument/2006/relationships/image" Target="../media/image23.jpe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51.gif"/></Relationships>
</file>

<file path=ppt/slides/_rels/slide41.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157.gif"/></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0.xml.rels><?xml version="1.0" encoding="UTF-8" standalone="yes"?>
<Relationships xmlns="http://schemas.openxmlformats.org/package/2006/relationships"><Relationship Id="rId3" Type="http://schemas.openxmlformats.org/officeDocument/2006/relationships/image" Target="../media/image160.gif"/><Relationship Id="rId7" Type="http://schemas.openxmlformats.org/officeDocument/2006/relationships/image" Target="../media/image164.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9144000" cy="1371600"/>
          </a:xfrm>
          <a:effectLst>
            <a:outerShdw blurRad="50800" dist="38100" dir="2700000" algn="tl" rotWithShape="0">
              <a:prstClr val="black">
                <a:alpha val="40000"/>
              </a:prstClr>
            </a:outerShdw>
          </a:effectLst>
        </p:spPr>
        <p:txBody>
          <a:bodyPr>
            <a:normAutofit fontScale="90000"/>
          </a:bodyPr>
          <a:lstStyle/>
          <a:p>
            <a:r>
              <a:rPr lang="en-US" dirty="0" smtClean="0">
                <a:solidFill>
                  <a:srgbClr val="FFFFCC"/>
                </a:solidFill>
              </a:rPr>
              <a:t>Building a Weather-Ready Nation </a:t>
            </a:r>
            <a:r>
              <a:rPr lang="en-US" dirty="0" smtClean="0">
                <a:solidFill>
                  <a:srgbClr val="FFFFCC"/>
                </a:solidFill>
                <a:effectLst>
                  <a:outerShdw blurRad="38100" dist="38100" dir="2700000" algn="tl">
                    <a:srgbClr val="000000">
                      <a:alpha val="43137"/>
                    </a:srgbClr>
                  </a:outerShdw>
                </a:effectLst>
              </a:rPr>
              <a:t/>
            </a:r>
            <a:br>
              <a:rPr lang="en-US" dirty="0" smtClean="0">
                <a:solidFill>
                  <a:srgbClr val="FFFFCC"/>
                </a:solidFill>
                <a:effectLst>
                  <a:outerShdw blurRad="38100" dist="38100" dir="2700000" algn="tl">
                    <a:srgbClr val="000000">
                      <a:alpha val="43137"/>
                    </a:srgbClr>
                  </a:outerShdw>
                </a:effectLst>
              </a:rPr>
            </a:br>
            <a:r>
              <a:rPr lang="en-US" sz="3600" dirty="0">
                <a:solidFill>
                  <a:srgbClr val="FFFFCC"/>
                </a:solidFill>
              </a:rPr>
              <a:t>Taking </a:t>
            </a:r>
            <a:r>
              <a:rPr lang="en-US" sz="3600" dirty="0" smtClean="0">
                <a:solidFill>
                  <a:srgbClr val="FFFFCC"/>
                </a:solidFill>
              </a:rPr>
              <a:t>Forecasts &amp; Satellite Data </a:t>
            </a:r>
            <a:r>
              <a:rPr lang="en-US" sz="3600" dirty="0">
                <a:solidFill>
                  <a:srgbClr val="FFFFCC"/>
                </a:solidFill>
              </a:rPr>
              <a:t>to the Next </a:t>
            </a:r>
            <a:r>
              <a:rPr lang="en-US" sz="3600" dirty="0" smtClean="0">
                <a:solidFill>
                  <a:srgbClr val="FFFFCC"/>
                </a:solidFill>
              </a:rPr>
              <a:t>Level</a:t>
            </a:r>
            <a:r>
              <a:rPr lang="en-US" i="1" dirty="0" smtClean="0">
                <a:solidFill>
                  <a:srgbClr val="FFFFCC"/>
                </a:solidFill>
                <a:effectLst>
                  <a:outerShdw blurRad="38100" dist="38100" dir="2700000" algn="tl">
                    <a:srgbClr val="000000">
                      <a:alpha val="43137"/>
                    </a:srgbClr>
                  </a:outerShdw>
                </a:effectLst>
                <a:latin typeface="Calibri" pitchFamily="34" charset="0"/>
              </a:rPr>
              <a:t/>
            </a:r>
            <a:br>
              <a:rPr lang="en-US" i="1" dirty="0" smtClean="0">
                <a:solidFill>
                  <a:srgbClr val="FFFFCC"/>
                </a:solidFill>
                <a:effectLst>
                  <a:outerShdw blurRad="38100" dist="38100" dir="2700000" algn="tl">
                    <a:srgbClr val="000000">
                      <a:alpha val="43137"/>
                    </a:srgbClr>
                  </a:outerShdw>
                </a:effectLst>
                <a:latin typeface="Calibri" pitchFamily="34" charset="0"/>
              </a:rPr>
            </a:br>
            <a:endParaRPr lang="en-US" sz="3600" i="1" dirty="0">
              <a:solidFill>
                <a:srgbClr val="FFFFCC"/>
              </a:solidFill>
              <a:effectLst>
                <a:outerShdw blurRad="38100" dist="38100" dir="2700000" algn="tl">
                  <a:srgbClr val="000000">
                    <a:alpha val="43137"/>
                  </a:srgbClr>
                </a:outerShdw>
              </a:effectLst>
              <a:latin typeface="Calibri" pitchFamily="34" charset="0"/>
            </a:endParaRPr>
          </a:p>
        </p:txBody>
      </p:sp>
      <p:sp>
        <p:nvSpPr>
          <p:cNvPr id="3" name="Subtitle 2"/>
          <p:cNvSpPr>
            <a:spLocks noGrp="1"/>
          </p:cNvSpPr>
          <p:nvPr>
            <p:ph type="subTitle" idx="1"/>
          </p:nvPr>
        </p:nvSpPr>
        <p:spPr>
          <a:xfrm>
            <a:off x="39202" y="5166143"/>
            <a:ext cx="10134600" cy="1676400"/>
          </a:xfrm>
        </p:spPr>
        <p:txBody>
          <a:bodyPr>
            <a:normAutofit fontScale="70000" lnSpcReduction="20000"/>
          </a:bodyPr>
          <a:lstStyle/>
          <a:p>
            <a:pPr marL="0" indent="0">
              <a:buNone/>
            </a:pPr>
            <a:r>
              <a:rPr lang="en-US" sz="2900" b="1" dirty="0" smtClean="0">
                <a:solidFill>
                  <a:schemeClr val="bg1"/>
                </a:solidFill>
                <a:effectLst>
                  <a:outerShdw blurRad="38100" dist="38100" dir="2700000" algn="tl">
                    <a:srgbClr val="000000">
                      <a:alpha val="43137"/>
                    </a:srgbClr>
                  </a:outerShdw>
                </a:effectLst>
              </a:rPr>
              <a:t>Dr. Louis W. </a:t>
            </a:r>
            <a:r>
              <a:rPr lang="en-US" sz="2900" b="1" dirty="0" err="1" smtClean="0">
                <a:solidFill>
                  <a:schemeClr val="bg1"/>
                </a:solidFill>
                <a:effectLst>
                  <a:outerShdw blurRad="38100" dist="38100" dir="2700000" algn="tl">
                    <a:srgbClr val="000000">
                      <a:alpha val="43137"/>
                    </a:srgbClr>
                  </a:outerShdw>
                </a:effectLst>
              </a:rPr>
              <a:t>Uccellini</a:t>
            </a:r>
            <a:endParaRPr lang="en-US" sz="2900" b="1" dirty="0" smtClean="0">
              <a:solidFill>
                <a:schemeClr val="bg1"/>
              </a:solidFill>
              <a:effectLst>
                <a:outerShdw blurRad="38100" dist="38100" dir="2700000" algn="tl">
                  <a:srgbClr val="000000">
                    <a:alpha val="43137"/>
                  </a:srgbClr>
                </a:outerShdw>
              </a:effectLst>
            </a:endParaRPr>
          </a:p>
          <a:p>
            <a:pPr marL="0" indent="0">
              <a:buNone/>
            </a:pPr>
            <a:r>
              <a:rPr lang="en-US" dirty="0" smtClean="0">
                <a:solidFill>
                  <a:schemeClr val="bg1"/>
                </a:solidFill>
                <a:effectLst>
                  <a:outerShdw blurRad="38100" dist="38100" dir="2700000" algn="tl">
                    <a:srgbClr val="000000">
                      <a:alpha val="43137"/>
                    </a:srgbClr>
                  </a:outerShdw>
                </a:effectLst>
              </a:rPr>
              <a:t>NOAA Assistant Administrator for Weather Services</a:t>
            </a:r>
            <a:endParaRPr lang="en-US" b="1" dirty="0" smtClean="0">
              <a:solidFill>
                <a:schemeClr val="bg1"/>
              </a:solidFill>
              <a:effectLst>
                <a:outerShdw blurRad="38100" dist="38100" dir="2700000" algn="tl">
                  <a:srgbClr val="000000">
                    <a:alpha val="43137"/>
                  </a:srgbClr>
                </a:outerShdw>
              </a:effectLst>
            </a:endParaRPr>
          </a:p>
          <a:p>
            <a:pPr marL="0" indent="0">
              <a:buNone/>
            </a:pPr>
            <a:r>
              <a:rPr lang="en-US" dirty="0" smtClean="0">
                <a:solidFill>
                  <a:schemeClr val="bg1"/>
                </a:solidFill>
                <a:effectLst>
                  <a:outerShdw blurRad="38100" dist="38100" dir="2700000" algn="tl">
                    <a:srgbClr val="000000">
                      <a:alpha val="43137"/>
                    </a:srgbClr>
                  </a:outerShdw>
                </a:effectLst>
              </a:rPr>
              <a:t>Director, National </a:t>
            </a:r>
            <a:r>
              <a:rPr lang="en-US" dirty="0">
                <a:solidFill>
                  <a:schemeClr val="bg1"/>
                </a:solidFill>
                <a:effectLst>
                  <a:outerShdw blurRad="38100" dist="38100" dir="2700000" algn="tl">
                    <a:srgbClr val="000000">
                      <a:alpha val="43137"/>
                    </a:srgbClr>
                  </a:outerShdw>
                </a:effectLst>
              </a:rPr>
              <a:t>Weather </a:t>
            </a:r>
            <a:r>
              <a:rPr lang="en-US" dirty="0" smtClean="0">
                <a:solidFill>
                  <a:schemeClr val="bg1"/>
                </a:solidFill>
                <a:effectLst>
                  <a:outerShdw blurRad="38100" dist="38100" dir="2700000" algn="tl">
                    <a:srgbClr val="000000">
                      <a:alpha val="43137"/>
                    </a:srgbClr>
                  </a:outerShdw>
                </a:effectLst>
              </a:rPr>
              <a:t>Service</a:t>
            </a:r>
          </a:p>
          <a:p>
            <a:pPr marL="0" indent="0">
              <a:buNone/>
            </a:pPr>
            <a:r>
              <a:rPr lang="en-US" dirty="0" smtClean="0">
                <a:solidFill>
                  <a:schemeClr val="bg1"/>
                </a:solidFill>
                <a:effectLst>
                  <a:outerShdw blurRad="38100" dist="38100" dir="2700000" algn="tl">
                    <a:srgbClr val="000000">
                      <a:alpha val="43137"/>
                    </a:srgbClr>
                  </a:outerShdw>
                </a:effectLst>
              </a:rPr>
              <a:t>Satellite &amp; Education Conference XXVII</a:t>
            </a:r>
          </a:p>
          <a:p>
            <a:pPr marL="0" indent="0">
              <a:buNone/>
            </a:pPr>
            <a:r>
              <a:rPr lang="en-US" dirty="0" smtClean="0">
                <a:solidFill>
                  <a:schemeClr val="bg1"/>
                </a:solidFill>
                <a:effectLst>
                  <a:outerShdw blurRad="38100" dist="38100" dir="2700000" algn="tl">
                    <a:srgbClr val="000000">
                      <a:alpha val="43137"/>
                    </a:srgbClr>
                  </a:outerShdw>
                </a:effectLst>
              </a:rPr>
              <a:t>Madison, WI</a:t>
            </a:r>
          </a:p>
          <a:p>
            <a:pPr marL="0" indent="0">
              <a:buNone/>
            </a:pPr>
            <a:r>
              <a:rPr lang="en-US" dirty="0" smtClean="0">
                <a:solidFill>
                  <a:schemeClr val="bg1"/>
                </a:solidFill>
                <a:effectLst>
                  <a:outerShdw blurRad="38100" dist="38100" dir="2700000" algn="tl">
                    <a:srgbClr val="000000">
                      <a:alpha val="43137"/>
                    </a:srgbClr>
                  </a:outerShdw>
                </a:effectLst>
              </a:rPr>
              <a:t>July 31, 2014</a:t>
            </a:r>
          </a:p>
        </p:txBody>
      </p:sp>
    </p:spTree>
    <p:extLst>
      <p:ext uri="{BB962C8B-B14F-4D97-AF65-F5344CB8AC3E}">
        <p14:creationId xmlns:p14="http://schemas.microsoft.com/office/powerpoint/2010/main" val="41391028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72400" y="2370936"/>
            <a:ext cx="1295400" cy="850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a:solidFill>
                <a:prstClr val="white"/>
              </a:solidFill>
            </a:endParaRPr>
          </a:p>
        </p:txBody>
      </p:sp>
      <p:pic>
        <p:nvPicPr>
          <p:cNvPr id="3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9093" t="25885" r="9093" b="11766"/>
          <a:stretch>
            <a:fillRect/>
          </a:stretch>
        </p:blipFill>
        <p:spPr bwMode="auto">
          <a:xfrm>
            <a:off x="3276600" y="3024039"/>
            <a:ext cx="2590800" cy="1525588"/>
          </a:xfrm>
          <a:prstGeom prst="rect">
            <a:avLst/>
          </a:prstGeom>
          <a:gradFill rotWithShape="1">
            <a:gsLst>
              <a:gs pos="0">
                <a:srgbClr val="3A7CCB"/>
              </a:gs>
              <a:gs pos="100000">
                <a:srgbClr val="FFFFFF"/>
              </a:gs>
            </a:gsLst>
            <a:lin ang="5400000"/>
          </a:gradFill>
          <a:ln w="12700" algn="ctr">
            <a:solidFill>
              <a:srgbClr val="000000"/>
            </a:solidFill>
            <a:miter lim="800000"/>
            <a:headEnd/>
            <a:tailEnd/>
          </a:ln>
          <a:effectLst>
            <a:outerShdw blurRad="50800" dist="76200" dir="8400000" algn="tl" rotWithShape="0">
              <a:prstClr val="black">
                <a:alpha val="50000"/>
              </a:prstClr>
            </a:outerShdw>
          </a:effectLst>
          <a:extLst/>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5953087"/>
            <a:ext cx="718106" cy="588847"/>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5858" y="5893020"/>
            <a:ext cx="802742" cy="642193"/>
          </a:xfrm>
          <a:prstGeom prst="rect">
            <a:avLst/>
          </a:prstGeom>
        </p:spPr>
      </p:pic>
      <p:grpSp>
        <p:nvGrpSpPr>
          <p:cNvPr id="41" name="Group 40"/>
          <p:cNvGrpSpPr/>
          <p:nvPr/>
        </p:nvGrpSpPr>
        <p:grpSpPr>
          <a:xfrm>
            <a:off x="987713" y="1712456"/>
            <a:ext cx="1027700" cy="990600"/>
            <a:chOff x="1041400" y="1600200"/>
            <a:chExt cx="1115219" cy="1121053"/>
          </a:xfrm>
        </p:grpSpPr>
        <p:sp>
          <p:nvSpPr>
            <p:cNvPr id="40" name="Rectangle 39"/>
            <p:cNvSpPr/>
            <p:nvPr/>
          </p:nvSpPr>
          <p:spPr>
            <a:xfrm>
              <a:off x="1041400" y="1600200"/>
              <a:ext cx="1115219" cy="11210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a:solidFill>
                  <a:prstClr val="white"/>
                </a:solidFill>
              </a:endParaRPr>
            </a:p>
          </p:txBody>
        </p:sp>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66" y="1658307"/>
              <a:ext cx="1014413" cy="1014413"/>
            </a:xfrm>
            <a:prstGeom prst="rect">
              <a:avLst/>
            </a:prstGeom>
          </p:spPr>
        </p:pic>
      </p:grpSp>
      <p:sp>
        <p:nvSpPr>
          <p:cNvPr id="2" name="Title 1"/>
          <p:cNvSpPr>
            <a:spLocks noGrp="1"/>
          </p:cNvSpPr>
          <p:nvPr>
            <p:ph type="title"/>
          </p:nvPr>
        </p:nvSpPr>
        <p:spPr/>
        <p:txBody>
          <a:bodyPr/>
          <a:lstStyle/>
          <a:p>
            <a:pPr algn="ctr"/>
            <a:r>
              <a:rPr lang="en-US" sz="4000" dirty="0"/>
              <a:t>The </a:t>
            </a:r>
            <a:r>
              <a:rPr lang="en-US" sz="4000" dirty="0" smtClean="0"/>
              <a:t>Forecas</a:t>
            </a:r>
            <a:r>
              <a:rPr lang="en-US" sz="4000" dirty="0"/>
              <a:t>t</a:t>
            </a:r>
            <a:r>
              <a:rPr lang="en-US" sz="2400" dirty="0"/>
              <a:t/>
            </a:r>
            <a:br>
              <a:rPr lang="en-US" sz="2400" dirty="0"/>
            </a:br>
            <a:r>
              <a:rPr lang="en-US" sz="4000" dirty="0" smtClean="0"/>
              <a:t> Process</a:t>
            </a:r>
            <a:endParaRPr lang="en-US" sz="2400" dirty="0"/>
          </a:p>
        </p:txBody>
      </p:sp>
      <p:sp>
        <p:nvSpPr>
          <p:cNvPr id="18" name="Oval 17"/>
          <p:cNvSpPr>
            <a:spLocks noChangeArrowheads="1"/>
          </p:cNvSpPr>
          <p:nvPr/>
        </p:nvSpPr>
        <p:spPr bwMode="auto">
          <a:xfrm>
            <a:off x="5997575" y="2776215"/>
            <a:ext cx="1828800" cy="1188720"/>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altLang="en-US" b="1" dirty="0" smtClean="0">
                <a:solidFill>
                  <a:srgbClr val="000000"/>
                </a:solidFill>
              </a:rPr>
              <a:t>Dissemination</a:t>
            </a:r>
            <a:endParaRPr lang="en-US" altLang="en-US" dirty="0">
              <a:solidFill>
                <a:prstClr val="white"/>
              </a:solidFill>
              <a:latin typeface="Times New Roman" pitchFamily="18" charset="0"/>
            </a:endParaRPr>
          </a:p>
        </p:txBody>
      </p:sp>
      <p:sp>
        <p:nvSpPr>
          <p:cNvPr id="19" name="AutoShape 11"/>
          <p:cNvSpPr>
            <a:spLocks noChangeArrowheads="1"/>
          </p:cNvSpPr>
          <p:nvPr/>
        </p:nvSpPr>
        <p:spPr bwMode="auto">
          <a:xfrm rot="10800000">
            <a:off x="6607176" y="4101893"/>
            <a:ext cx="660400" cy="469344"/>
          </a:xfrm>
          <a:prstGeom prst="downArrow">
            <a:avLst>
              <a:gd name="adj1" fmla="val 50009"/>
              <a:gd name="adj2" fmla="val 43031"/>
            </a:avLst>
          </a:prstGeom>
          <a:gradFill rotWithShape="0">
            <a:gsLst>
              <a:gs pos="0">
                <a:srgbClr val="FF0066">
                  <a:gamma/>
                  <a:shade val="46275"/>
                  <a:invGamma/>
                </a:srgbClr>
              </a:gs>
              <a:gs pos="100000">
                <a:srgbClr val="FF0066"/>
              </a:gs>
            </a:gsLst>
            <a:lin ang="2700000" scaled="1"/>
          </a:gradFill>
          <a:ln w="9525">
            <a:solidFill>
              <a:srgbClr val="000000"/>
            </a:solidFill>
            <a:miter lim="800000"/>
            <a:headEnd/>
            <a:tailEnd/>
          </a:ln>
          <a:effectLst>
            <a:outerShdw dist="35921" dir="2700000" algn="ctr" rotWithShape="0">
              <a:srgbClr val="000000"/>
            </a:outerShdw>
          </a:effectLst>
        </p:spPr>
        <p:txBody>
          <a:bodyPr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a:solidFill>
                <a:prstClr val="white"/>
              </a:solidFill>
            </a:endParaRPr>
          </a:p>
        </p:txBody>
      </p:sp>
      <p:sp>
        <p:nvSpPr>
          <p:cNvPr id="20" name="AutoShape 17"/>
          <p:cNvSpPr>
            <a:spLocks noChangeArrowheads="1"/>
          </p:cNvSpPr>
          <p:nvPr/>
        </p:nvSpPr>
        <p:spPr bwMode="auto">
          <a:xfrm rot="16200000">
            <a:off x="3340719" y="5106496"/>
            <a:ext cx="658368" cy="558641"/>
          </a:xfrm>
          <a:prstGeom prst="downArrow">
            <a:avLst>
              <a:gd name="adj1" fmla="val 54426"/>
              <a:gd name="adj2" fmla="val 63434"/>
            </a:avLst>
          </a:prstGeom>
          <a:gradFill rotWithShape="0">
            <a:gsLst>
              <a:gs pos="0">
                <a:srgbClr val="FF0066">
                  <a:gamma/>
                  <a:shade val="46275"/>
                  <a:invGamma/>
                </a:srgbClr>
              </a:gs>
              <a:gs pos="100000">
                <a:srgbClr val="FF0066"/>
              </a:gs>
            </a:gsLst>
            <a:lin ang="0" scaled="1"/>
          </a:gradFill>
          <a:ln w="9525">
            <a:solidFill>
              <a:srgbClr val="000000"/>
            </a:solidFill>
            <a:miter lim="800000"/>
            <a:headEnd/>
            <a:tailEnd/>
          </a:ln>
          <a:effectLst>
            <a:outerShdw dist="35921" dir="2700000" algn="ctr" rotWithShape="0">
              <a:srgbClr val="000000"/>
            </a:outerShdw>
          </a:effectLst>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a:solidFill>
                <a:prstClr val="white"/>
              </a:solidFill>
            </a:endParaRPr>
          </a:p>
        </p:txBody>
      </p:sp>
      <p:sp>
        <p:nvSpPr>
          <p:cNvPr id="21" name="Oval 20"/>
          <p:cNvSpPr>
            <a:spLocks noChangeArrowheads="1"/>
          </p:cNvSpPr>
          <p:nvPr/>
        </p:nvSpPr>
        <p:spPr bwMode="auto">
          <a:xfrm>
            <a:off x="1295400" y="4751765"/>
            <a:ext cx="1828800" cy="1188720"/>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altLang="en-US" b="1" dirty="0" smtClean="0">
                <a:solidFill>
                  <a:srgbClr val="000000"/>
                </a:solidFill>
              </a:rPr>
              <a:t>Central</a:t>
            </a:r>
          </a:p>
          <a:p>
            <a:pPr algn="ctr" eaLnBrk="0" fontAlgn="base" hangingPunct="0">
              <a:spcBef>
                <a:spcPct val="0"/>
              </a:spcBef>
              <a:spcAft>
                <a:spcPct val="0"/>
              </a:spcAft>
            </a:pPr>
            <a:r>
              <a:rPr lang="en-US" altLang="en-US" b="1" dirty="0" smtClean="0">
                <a:solidFill>
                  <a:srgbClr val="000000"/>
                </a:solidFill>
              </a:rPr>
              <a:t>Processing</a:t>
            </a:r>
            <a:endParaRPr lang="en-US" altLang="en-US" b="1" dirty="0">
              <a:solidFill>
                <a:srgbClr val="000000"/>
              </a:solidFill>
            </a:endParaRPr>
          </a:p>
        </p:txBody>
      </p:sp>
      <p:sp>
        <p:nvSpPr>
          <p:cNvPr id="22" name="AutoShape 19"/>
          <p:cNvSpPr>
            <a:spLocks noChangeArrowheads="1"/>
          </p:cNvSpPr>
          <p:nvPr/>
        </p:nvSpPr>
        <p:spPr bwMode="auto">
          <a:xfrm>
            <a:off x="1928019" y="4124921"/>
            <a:ext cx="658368" cy="497919"/>
          </a:xfrm>
          <a:prstGeom prst="downArrow">
            <a:avLst>
              <a:gd name="adj1" fmla="val 50130"/>
              <a:gd name="adj2" fmla="val 52699"/>
            </a:avLst>
          </a:prstGeom>
          <a:gradFill rotWithShape="0">
            <a:gsLst>
              <a:gs pos="0">
                <a:srgbClr val="FF0066">
                  <a:gamma/>
                  <a:shade val="46275"/>
                  <a:invGamma/>
                </a:srgbClr>
              </a:gs>
              <a:gs pos="100000">
                <a:srgbClr val="FF0066"/>
              </a:gs>
            </a:gsLst>
            <a:lin ang="5400000" scaled="1"/>
          </a:gradFill>
          <a:ln w="9525">
            <a:solidFill>
              <a:srgbClr val="000000"/>
            </a:solidFill>
            <a:miter lim="800000"/>
            <a:headEnd/>
            <a:tailEnd/>
          </a:ln>
          <a:effectLst>
            <a:outerShdw dist="35921" dir="2700000" algn="ctr" rotWithShape="0">
              <a:srgbClr val="000000"/>
            </a:outerShdw>
          </a:effectLst>
        </p:spPr>
        <p:txBody>
          <a:bodyPr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a:solidFill>
                <a:prstClr val="white"/>
              </a:solidFill>
            </a:endParaRPr>
          </a:p>
        </p:txBody>
      </p:sp>
      <p:sp>
        <p:nvSpPr>
          <p:cNvPr id="23" name="Oval 22"/>
          <p:cNvSpPr>
            <a:spLocks noChangeArrowheads="1"/>
          </p:cNvSpPr>
          <p:nvPr/>
        </p:nvSpPr>
        <p:spPr bwMode="auto">
          <a:xfrm>
            <a:off x="1295400" y="2768818"/>
            <a:ext cx="1828800" cy="1189039"/>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altLang="en-US" b="1" dirty="0" smtClean="0">
                <a:solidFill>
                  <a:srgbClr val="000000"/>
                </a:solidFill>
              </a:rPr>
              <a:t>Observations</a:t>
            </a:r>
            <a:endParaRPr lang="en-US" altLang="en-US" dirty="0">
              <a:solidFill>
                <a:prstClr val="white"/>
              </a:solidFill>
              <a:latin typeface="Times New Roman" pitchFamily="18" charset="0"/>
            </a:endParaRPr>
          </a:p>
        </p:txBody>
      </p:sp>
      <p:sp>
        <p:nvSpPr>
          <p:cNvPr id="24" name="Oval 23"/>
          <p:cNvSpPr>
            <a:spLocks noChangeArrowheads="1"/>
          </p:cNvSpPr>
          <p:nvPr/>
        </p:nvSpPr>
        <p:spPr bwMode="auto">
          <a:xfrm>
            <a:off x="3573457" y="1524000"/>
            <a:ext cx="1828800" cy="1188720"/>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altLang="en-US" b="1" dirty="0" smtClean="0">
                <a:solidFill>
                  <a:srgbClr val="000000"/>
                </a:solidFill>
              </a:rPr>
              <a:t>Science &amp;</a:t>
            </a:r>
          </a:p>
          <a:p>
            <a:pPr algn="ctr" eaLnBrk="0" fontAlgn="base" hangingPunct="0">
              <a:spcBef>
                <a:spcPct val="0"/>
              </a:spcBef>
              <a:spcAft>
                <a:spcPct val="0"/>
              </a:spcAft>
            </a:pPr>
            <a:r>
              <a:rPr lang="en-US" altLang="en-US" b="1" dirty="0" smtClean="0">
                <a:solidFill>
                  <a:srgbClr val="000000"/>
                </a:solidFill>
              </a:rPr>
              <a:t>Technology</a:t>
            </a:r>
          </a:p>
          <a:p>
            <a:pPr algn="ctr" eaLnBrk="0" fontAlgn="base" hangingPunct="0">
              <a:spcBef>
                <a:spcPct val="0"/>
              </a:spcBef>
              <a:spcAft>
                <a:spcPct val="0"/>
              </a:spcAft>
            </a:pPr>
            <a:r>
              <a:rPr lang="en-US" altLang="en-US" b="1" dirty="0" smtClean="0">
                <a:solidFill>
                  <a:srgbClr val="000000"/>
                </a:solidFill>
              </a:rPr>
              <a:t>Integration</a:t>
            </a:r>
            <a:endParaRPr lang="en-US" altLang="en-US" b="1" dirty="0">
              <a:solidFill>
                <a:srgbClr val="000000"/>
              </a:solidFill>
            </a:endParaRPr>
          </a:p>
        </p:txBody>
      </p:sp>
      <p:sp>
        <p:nvSpPr>
          <p:cNvPr id="25" name="Oval 24"/>
          <p:cNvSpPr>
            <a:spLocks noChangeArrowheads="1"/>
          </p:cNvSpPr>
          <p:nvPr/>
        </p:nvSpPr>
        <p:spPr bwMode="auto">
          <a:xfrm>
            <a:off x="4549778" y="4570415"/>
            <a:ext cx="3298825" cy="1601788"/>
          </a:xfrm>
          <a:prstGeom prst="ellipse">
            <a:avLst/>
          </a:prstGeom>
          <a:gradFill rotWithShape="0">
            <a:gsLst>
              <a:gs pos="0">
                <a:srgbClr val="FFFF99"/>
              </a:gs>
              <a:gs pos="100000">
                <a:srgbClr val="FF9900"/>
              </a:gs>
            </a:gsLst>
            <a:path path="shape">
              <a:fillToRect l="50000" t="50000" r="50000" b="50000"/>
            </a:path>
          </a:gradFill>
          <a:ln w="9525">
            <a:solidFill>
              <a:schemeClr val="bg2"/>
            </a:solidFill>
            <a:round/>
            <a:headEnd/>
            <a:tailEnd/>
          </a:ln>
          <a:effectLst>
            <a:outerShdw blurRad="50800" dist="89803" dir="8400000" algn="ctr" rotWithShape="0">
              <a:srgbClr val="4A80AC">
                <a:alpha val="50000"/>
              </a:srgbClr>
            </a:outerShdw>
          </a:effectLst>
        </p:spPr>
        <p:txBody>
          <a:bodyPr wrap="none" lIns="54864" tIns="164592"/>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altLang="en-US" b="1" dirty="0" smtClean="0">
                <a:solidFill>
                  <a:srgbClr val="000000"/>
                </a:solidFill>
              </a:rPr>
              <a:t>Analyze, Forecast,  &amp; Support</a:t>
            </a:r>
            <a:endParaRPr lang="en-US" altLang="en-US" b="1" dirty="0">
              <a:solidFill>
                <a:srgbClr val="000000"/>
              </a:solidFill>
            </a:endParaRPr>
          </a:p>
        </p:txBody>
      </p:sp>
      <p:grpSp>
        <p:nvGrpSpPr>
          <p:cNvPr id="26" name="Group 25"/>
          <p:cNvGrpSpPr>
            <a:grpSpLocks/>
          </p:cNvGrpSpPr>
          <p:nvPr/>
        </p:nvGrpSpPr>
        <p:grpSpPr bwMode="auto">
          <a:xfrm>
            <a:off x="4857757" y="5275884"/>
            <a:ext cx="2609851" cy="479425"/>
            <a:chOff x="2266" y="2100"/>
            <a:chExt cx="1644" cy="302"/>
          </a:xfrm>
        </p:grpSpPr>
        <p:sp>
          <p:nvSpPr>
            <p:cNvPr id="29" name="Rectangle 28"/>
            <p:cNvSpPr>
              <a:spLocks noChangeArrowheads="1"/>
            </p:cNvSpPr>
            <p:nvPr/>
          </p:nvSpPr>
          <p:spPr bwMode="auto">
            <a:xfrm>
              <a:off x="3217" y="2100"/>
              <a:ext cx="693" cy="302"/>
            </a:xfrm>
            <a:prstGeom prst="rect">
              <a:avLst/>
            </a:prstGeom>
            <a:gradFill rotWithShape="0">
              <a:gsLst>
                <a:gs pos="0">
                  <a:srgbClr val="6699FF"/>
                </a:gs>
                <a:gs pos="50000">
                  <a:srgbClr val="6699FF">
                    <a:gamma/>
                    <a:tint val="36471"/>
                    <a:invGamma/>
                  </a:srgbClr>
                </a:gs>
                <a:gs pos="100000">
                  <a:srgbClr val="6699FF"/>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r>
                <a:rPr lang="en-US" altLang="en-US" sz="1400" b="1" dirty="0">
                  <a:solidFill>
                    <a:srgbClr val="000000"/>
                  </a:solidFill>
                </a:rPr>
                <a:t>Local</a:t>
              </a:r>
            </a:p>
            <a:p>
              <a:pPr algn="ctr" eaLnBrk="0" fontAlgn="base" hangingPunct="0">
                <a:lnSpc>
                  <a:spcPct val="90000"/>
                </a:lnSpc>
                <a:spcBef>
                  <a:spcPct val="0"/>
                </a:spcBef>
                <a:spcAft>
                  <a:spcPct val="0"/>
                </a:spcAft>
              </a:pPr>
              <a:r>
                <a:rPr lang="en-US" altLang="en-US" sz="1400" b="1" dirty="0" smtClean="0">
                  <a:solidFill>
                    <a:srgbClr val="000000"/>
                  </a:solidFill>
                </a:rPr>
                <a:t>Forecasts</a:t>
              </a:r>
              <a:endParaRPr lang="en-US" altLang="en-US" sz="2400" dirty="0">
                <a:solidFill>
                  <a:prstClr val="white"/>
                </a:solidFill>
                <a:latin typeface="Times New Roman" pitchFamily="18" charset="0"/>
              </a:endParaRPr>
            </a:p>
          </p:txBody>
        </p:sp>
        <p:sp>
          <p:nvSpPr>
            <p:cNvPr id="30" name="AutoShape 15"/>
            <p:cNvSpPr>
              <a:spLocks noChangeArrowheads="1"/>
            </p:cNvSpPr>
            <p:nvPr/>
          </p:nvSpPr>
          <p:spPr bwMode="auto">
            <a:xfrm rot="16200000">
              <a:off x="2934" y="2109"/>
              <a:ext cx="292" cy="291"/>
            </a:xfrm>
            <a:prstGeom prst="downArrow">
              <a:avLst>
                <a:gd name="adj1" fmla="val 49324"/>
                <a:gd name="adj2" fmla="val 42126"/>
              </a:avLst>
            </a:prstGeom>
            <a:gradFill rotWithShape="0">
              <a:gsLst>
                <a:gs pos="0">
                  <a:srgbClr val="FF0066">
                    <a:gamma/>
                    <a:shade val="46275"/>
                    <a:invGamma/>
                  </a:srgbClr>
                </a:gs>
                <a:gs pos="100000">
                  <a:srgbClr val="FF0066"/>
                </a:gs>
              </a:gsLst>
              <a:lin ang="0" scaled="1"/>
            </a:gradFill>
            <a:ln w="9525">
              <a:solidFill>
                <a:srgbClr val="000000"/>
              </a:solidFill>
              <a:miter lim="800000"/>
              <a:headEnd/>
              <a:tailEnd/>
            </a:ln>
            <a:effectLst>
              <a:outerShdw dist="35921" dir="2700000" algn="ctr" rotWithShape="0">
                <a:srgbClr val="000000"/>
              </a:outerShdw>
            </a:effectLst>
          </p:spPr>
          <p:txBody>
            <a:bodyPr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a:solidFill>
                  <a:prstClr val="white"/>
                </a:solidFill>
              </a:endParaRPr>
            </a:p>
          </p:txBody>
        </p:sp>
        <p:sp>
          <p:nvSpPr>
            <p:cNvPr id="31" name="Rectangle 30"/>
            <p:cNvSpPr>
              <a:spLocks noChangeArrowheads="1"/>
            </p:cNvSpPr>
            <p:nvPr/>
          </p:nvSpPr>
          <p:spPr bwMode="auto">
            <a:xfrm>
              <a:off x="2266" y="2100"/>
              <a:ext cx="693" cy="302"/>
            </a:xfrm>
            <a:prstGeom prst="rect">
              <a:avLst/>
            </a:prstGeom>
            <a:gradFill rotWithShape="0">
              <a:gsLst>
                <a:gs pos="0">
                  <a:srgbClr val="6699FF"/>
                </a:gs>
                <a:gs pos="50000">
                  <a:srgbClr val="6699FF">
                    <a:gamma/>
                    <a:tint val="36471"/>
                    <a:invGamma/>
                  </a:srgbClr>
                </a:gs>
                <a:gs pos="100000">
                  <a:srgbClr val="6699FF"/>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lnSpc>
                  <a:spcPct val="90000"/>
                </a:lnSpc>
                <a:spcBef>
                  <a:spcPct val="0"/>
                </a:spcBef>
                <a:spcAft>
                  <a:spcPct val="0"/>
                </a:spcAft>
              </a:pPr>
              <a:r>
                <a:rPr lang="en-US" altLang="en-US" sz="1400" b="1">
                  <a:solidFill>
                    <a:srgbClr val="000000"/>
                  </a:solidFill>
                </a:rPr>
                <a:t>Central</a:t>
              </a:r>
            </a:p>
            <a:p>
              <a:pPr algn="ctr" eaLnBrk="0" fontAlgn="base" hangingPunct="0">
                <a:lnSpc>
                  <a:spcPct val="90000"/>
                </a:lnSpc>
                <a:spcBef>
                  <a:spcPct val="0"/>
                </a:spcBef>
                <a:spcAft>
                  <a:spcPct val="0"/>
                </a:spcAft>
              </a:pPr>
              <a:r>
                <a:rPr lang="en-US" altLang="en-US" sz="1400" b="1">
                  <a:solidFill>
                    <a:srgbClr val="000000"/>
                  </a:solidFill>
                </a:rPr>
                <a:t>Guidance</a:t>
              </a:r>
            </a:p>
          </p:txBody>
        </p:sp>
      </p:grpSp>
      <p:sp>
        <p:nvSpPr>
          <p:cNvPr id="27" name="Left-Right Arrow 26"/>
          <p:cNvSpPr/>
          <p:nvPr/>
        </p:nvSpPr>
        <p:spPr bwMode="auto">
          <a:xfrm rot="2700000">
            <a:off x="5030477" y="2382925"/>
            <a:ext cx="1325152" cy="676656"/>
          </a:xfrm>
          <a:prstGeom prst="leftRightArrow">
            <a:avLst/>
          </a:prstGeom>
          <a:gradFill>
            <a:gsLst>
              <a:gs pos="0">
                <a:srgbClr val="76002F"/>
              </a:gs>
              <a:gs pos="100000">
                <a:srgbClr val="FF0066"/>
              </a:gs>
            </a:gsLst>
            <a:lin ang="2700000" scaled="0"/>
          </a:gradFill>
          <a:ln w="9525" cap="flat" cmpd="sng" algn="ctr">
            <a:noFill/>
            <a:prstDash val="solid"/>
            <a:round/>
            <a:headEnd type="none" w="med" len="med"/>
            <a:tailEnd type="none" w="med" len="med"/>
          </a:ln>
          <a:effectLst>
            <a:outerShdw blurRad="25400" dist="38100" dir="2700000" algn="tl" rotWithShape="0">
              <a:prstClr val="black">
                <a:alpha val="94000"/>
              </a:prstClr>
            </a:outerShdw>
          </a:effectLst>
        </p:spPr>
        <p:txBody>
          <a:bodyPr vert="horz" wrap="square" lIns="91440" tIns="45720" rIns="91440" bIns="45720" numCol="1" rtlCol="0"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600" b="1" dirty="0" smtClean="0">
                <a:solidFill>
                  <a:prstClr val="white"/>
                </a:solidFill>
                <a:latin typeface="Arial" pitchFamily="34" charset="0"/>
              </a:rPr>
              <a:t>O2R</a:t>
            </a:r>
          </a:p>
        </p:txBody>
      </p:sp>
      <p:sp>
        <p:nvSpPr>
          <p:cNvPr id="28" name="Left-Right Arrow 27"/>
          <p:cNvSpPr/>
          <p:nvPr/>
        </p:nvSpPr>
        <p:spPr bwMode="auto">
          <a:xfrm rot="18900000">
            <a:off x="2634510" y="2386457"/>
            <a:ext cx="1325152" cy="672525"/>
          </a:xfrm>
          <a:prstGeom prst="leftRightArrow">
            <a:avLst/>
          </a:prstGeom>
          <a:gradFill>
            <a:gsLst>
              <a:gs pos="0">
                <a:srgbClr val="76002F"/>
              </a:gs>
              <a:gs pos="100000">
                <a:srgbClr val="FF0066"/>
              </a:gs>
            </a:gsLst>
            <a:lin ang="2700000" scaled="0"/>
          </a:gradFill>
          <a:ln w="9525" cap="flat" cmpd="sng" algn="ctr">
            <a:noFill/>
            <a:prstDash val="solid"/>
            <a:round/>
            <a:headEnd type="none" w="med" len="med"/>
            <a:tailEnd type="none" w="med" len="med"/>
          </a:ln>
          <a:effectLst>
            <a:outerShdw blurRad="25400" dist="38100" dir="2700000" algn="tl" rotWithShape="0">
              <a:prstClr val="black">
                <a:alpha val="94000"/>
              </a:prstClr>
            </a:outerShdw>
          </a:effectLst>
        </p:spPr>
        <p:txBody>
          <a:bodyPr vert="horz" wrap="square" lIns="91440" tIns="45720" rIns="91440" bIns="45720" numCol="1" rtlCol="0"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1600" b="1" dirty="0" smtClean="0">
                <a:solidFill>
                  <a:prstClr val="white"/>
                </a:solidFill>
                <a:latin typeface="Arial" pitchFamily="34" charset="0"/>
              </a:rPr>
              <a:t>R2O</a:t>
            </a:r>
          </a:p>
        </p:txBody>
      </p:sp>
      <p:pic>
        <p:nvPicPr>
          <p:cNvPr id="37" name="Picture 36" descr="dom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1957350" y="1536473"/>
            <a:ext cx="759423" cy="1123699"/>
          </a:xfrm>
          <a:prstGeom prst="rect">
            <a:avLst/>
          </a:prstGeom>
          <a:noFill/>
          <a:ln w="38100">
            <a:solidFill>
              <a:srgbClr val="4A80AC"/>
            </a:solidFill>
            <a:miter lim="800000"/>
            <a:headEnd/>
            <a:tailEnd/>
          </a:ln>
          <a:effectLst>
            <a:outerShdw blurRad="50800" dist="50800" dir="2700000" algn="ctr" rotWithShape="0">
              <a:srgbClr val="000000">
                <a:alpha val="50000"/>
              </a:srgbClr>
            </a:outerShdw>
          </a:effectLst>
        </p:spPr>
      </p:pic>
      <p:pic>
        <p:nvPicPr>
          <p:cNvPr id="38" name="Picture 37" descr="slide0121_image18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530" y="1817901"/>
            <a:ext cx="909637" cy="1071563"/>
          </a:xfrm>
          <a:prstGeom prst="rect">
            <a:avLst/>
          </a:prstGeom>
          <a:noFill/>
          <a:ln w="38100">
            <a:solidFill>
              <a:srgbClr val="4A80AC"/>
            </a:solidFill>
            <a:miter lim="800000"/>
            <a:headEnd/>
            <a:tailEnd/>
          </a:ln>
          <a:effectLst>
            <a:outerShdw blurRad="50800" dist="508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36" name="Picture 35"/>
          <p:cNvPicPr>
            <a:picLocks noChangeAspect="1" noChangeArrowheads="1"/>
          </p:cNvPicPr>
          <p:nvPr/>
        </p:nvPicPr>
        <p:blipFill>
          <a:blip r:embed="rId9">
            <a:lum bright="12000"/>
            <a:extLst>
              <a:ext uri="{28A0092B-C50C-407E-A947-70E740481C1C}">
                <a14:useLocalDpi xmlns:a14="http://schemas.microsoft.com/office/drawing/2010/main" val="0"/>
              </a:ext>
            </a:extLst>
          </a:blip>
          <a:srcRect l="76147" t="2849" r="1009" b="12274"/>
          <a:stretch>
            <a:fillRect/>
          </a:stretch>
        </p:blipFill>
        <p:spPr bwMode="auto">
          <a:xfrm>
            <a:off x="381000" y="2894013"/>
            <a:ext cx="812800" cy="1068387"/>
          </a:xfrm>
          <a:prstGeom prst="rect">
            <a:avLst/>
          </a:prstGeom>
          <a:noFill/>
          <a:ln w="38100">
            <a:solidFill>
              <a:srgbClr val="4A80A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2700000" algn="ctr" rotWithShape="0">
                    <a:schemeClr val="tx1"/>
                  </a:outerShdw>
                </a:effectLst>
              </a14:hiddenEffects>
            </a:ext>
          </a:extLst>
        </p:spPr>
      </p:pic>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813" y="4958761"/>
            <a:ext cx="1037817" cy="778363"/>
          </a:xfrm>
          <a:prstGeom prst="rect">
            <a:avLst/>
          </a:prstGeom>
          <a:ln w="38100">
            <a:solidFill>
              <a:srgbClr val="4A80AC"/>
            </a:solidFill>
          </a:ln>
          <a:effectLst>
            <a:outerShdw blurRad="50800" dist="50800" dir="2700000" algn="tl" rotWithShape="0">
              <a:prstClr val="black">
                <a:alpha val="50000"/>
              </a:prstClr>
            </a:outerShdw>
          </a:effectLst>
        </p:spPr>
      </p:pic>
      <p:pic>
        <p:nvPicPr>
          <p:cNvPr id="43" name="Picture 42" descr="X1-LCIO72CRAY"/>
          <p:cNvPicPr>
            <a:picLocks noChangeAspect="1" noChangeArrowheads="1"/>
          </p:cNvPicPr>
          <p:nvPr/>
        </p:nvPicPr>
        <p:blipFill>
          <a:blip r:embed="rId11">
            <a:extLst>
              <a:ext uri="{28A0092B-C50C-407E-A947-70E740481C1C}">
                <a14:useLocalDpi xmlns:a14="http://schemas.microsoft.com/office/drawing/2010/main" val="0"/>
              </a:ext>
            </a:extLst>
          </a:blip>
          <a:srcRect l="7556" t="8667" r="4741" b="12000"/>
          <a:stretch>
            <a:fillRect/>
          </a:stretch>
        </p:blipFill>
        <p:spPr bwMode="auto">
          <a:xfrm>
            <a:off x="381003" y="5776334"/>
            <a:ext cx="1106101" cy="667647"/>
          </a:xfrm>
          <a:prstGeom prst="rect">
            <a:avLst/>
          </a:prstGeom>
          <a:noFill/>
          <a:ln w="38100">
            <a:solidFill>
              <a:srgbClr val="4A80AC"/>
            </a:solidFill>
            <a:miter lim="800000"/>
            <a:headEnd/>
            <a:tailEnd/>
          </a:ln>
          <a:effectLst>
            <a:outerShdw blurRad="50800" dist="508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48068" y="5562600"/>
            <a:ext cx="1118602" cy="838952"/>
          </a:xfrm>
          <a:prstGeom prst="rect">
            <a:avLst/>
          </a:prstGeom>
          <a:ln w="38100">
            <a:solidFill>
              <a:srgbClr val="4A80AC"/>
            </a:solidFill>
          </a:ln>
          <a:effectLst>
            <a:outerShdw blurRad="76200" dist="50800" dir="2700000" algn="tl" rotWithShape="0">
              <a:prstClr val="black">
                <a:alpha val="52000"/>
              </a:prstClr>
            </a:outerShdw>
          </a:effectLst>
        </p:spPr>
      </p:pic>
      <p:pic>
        <p:nvPicPr>
          <p:cNvPr id="45" name="Picture 44"/>
          <p:cNvPicPr>
            <a:picLocks noChangeAspect="1"/>
          </p:cNvPicPr>
          <p:nvPr/>
        </p:nvPicPr>
        <p:blipFill rotWithShape="1">
          <a:blip r:embed="rId13" cstate="print">
            <a:extLst>
              <a:ext uri="{28A0092B-C50C-407E-A947-70E740481C1C}">
                <a14:useLocalDpi xmlns:a14="http://schemas.microsoft.com/office/drawing/2010/main" val="0"/>
              </a:ext>
            </a:extLst>
          </a:blip>
          <a:srcRect l="1155" r="-1155"/>
          <a:stretch/>
        </p:blipFill>
        <p:spPr>
          <a:xfrm>
            <a:off x="7967624" y="4744333"/>
            <a:ext cx="1023976" cy="818267"/>
          </a:xfrm>
          <a:prstGeom prst="rect">
            <a:avLst/>
          </a:prstGeom>
          <a:ln w="38100">
            <a:solidFill>
              <a:srgbClr val="4A80AC"/>
            </a:solidFill>
          </a:ln>
          <a:effectLst>
            <a:outerShdw blurRad="50800" dist="50800" dir="2700000" algn="tl" rotWithShape="0">
              <a:prstClr val="black">
                <a:alpha val="50000"/>
              </a:prstClr>
            </a:outerShdw>
          </a:effectLst>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26375" y="2413718"/>
            <a:ext cx="1173162" cy="790703"/>
          </a:xfrm>
          <a:prstGeom prst="rect">
            <a:avLst/>
          </a:prstGeom>
        </p:spPr>
      </p:pic>
      <p:pic>
        <p:nvPicPr>
          <p:cNvPr id="48" name="Picture 47" descr="radi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92342" y="3124200"/>
            <a:ext cx="1020763" cy="1041400"/>
          </a:xfrm>
          <a:prstGeom prst="rect">
            <a:avLst/>
          </a:prstGeom>
          <a:noFill/>
          <a:ln w="38100">
            <a:solidFill>
              <a:srgbClr val="4A80AC"/>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48" descr="VATechPolice2"/>
          <p:cNvPicPr>
            <a:picLocks noChangeAspect="1" noChangeArrowheads="1"/>
          </p:cNvPicPr>
          <p:nvPr/>
        </p:nvPicPr>
        <p:blipFill>
          <a:blip r:embed="rId16">
            <a:lum contrast="6000"/>
            <a:extLst>
              <a:ext uri="{28A0092B-C50C-407E-A947-70E740481C1C}">
                <a14:useLocalDpi xmlns:a14="http://schemas.microsoft.com/office/drawing/2010/main" val="0"/>
              </a:ext>
            </a:extLst>
          </a:blip>
          <a:srcRect r="29373"/>
          <a:stretch>
            <a:fillRect/>
          </a:stretch>
        </p:blipFill>
        <p:spPr bwMode="auto">
          <a:xfrm>
            <a:off x="7424803" y="1458438"/>
            <a:ext cx="1077912" cy="1023937"/>
          </a:xfrm>
          <a:prstGeom prst="rect">
            <a:avLst/>
          </a:prstGeom>
          <a:solidFill>
            <a:schemeClr val="tx2"/>
          </a:solidFill>
          <a:ln w="38100">
            <a:solidFill>
              <a:srgbClr val="4A80AC"/>
            </a:solidFill>
            <a:miter lim="800000"/>
            <a:headEnd/>
            <a:tailEnd/>
          </a:ln>
          <a:effectLst>
            <a:outerShdw blurRad="50800" dist="50800" dir="2700000" algn="ctr" rotWithShape="0">
              <a:srgbClr val="000000">
                <a:alpha val="50000"/>
              </a:srgbClr>
            </a:outerShdw>
          </a:effectLst>
        </p:spPr>
      </p:pic>
      <p:grpSp>
        <p:nvGrpSpPr>
          <p:cNvPr id="5" name="Group 4"/>
          <p:cNvGrpSpPr/>
          <p:nvPr/>
        </p:nvGrpSpPr>
        <p:grpSpPr>
          <a:xfrm>
            <a:off x="5867400" y="1437057"/>
            <a:ext cx="1579829" cy="1045319"/>
            <a:chOff x="5867400" y="1437051"/>
            <a:chExt cx="1579829" cy="1045319"/>
          </a:xfrm>
        </p:grpSpPr>
        <p:sp>
          <p:nvSpPr>
            <p:cNvPr id="3" name="Rectangle 2"/>
            <p:cNvSpPr/>
            <p:nvPr/>
          </p:nvSpPr>
          <p:spPr>
            <a:xfrm>
              <a:off x="5867400" y="1437051"/>
              <a:ext cx="1579829" cy="1045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a:solidFill>
                  <a:prstClr val="white"/>
                </a:solidFill>
              </a:endParaRPr>
            </a:p>
          </p:txBody>
        </p:sp>
        <p:pic>
          <p:nvPicPr>
            <p:cNvPr id="50" name="Picture 4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28027" y="1488807"/>
              <a:ext cx="1434960" cy="955841"/>
            </a:xfrm>
            <a:prstGeom prst="rect">
              <a:avLst/>
            </a:prstGeom>
          </p:spPr>
        </p:pic>
      </p:grpSp>
      <p:sp>
        <p:nvSpPr>
          <p:cNvPr id="51"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3E1668-0B9B-4883-96DB-7344464057A7}" type="slidenum">
              <a:rPr lang="en-US" smtClean="0"/>
              <a:t>10</a:t>
            </a:fld>
            <a:endParaRPr lang="en-US" dirty="0"/>
          </a:p>
        </p:txBody>
      </p:sp>
    </p:spTree>
    <p:extLst>
      <p:ext uri="{BB962C8B-B14F-4D97-AF65-F5344CB8AC3E}">
        <p14:creationId xmlns:p14="http://schemas.microsoft.com/office/powerpoint/2010/main" val="2317890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4438">
            <a:off x="6334268" y="2431521"/>
            <a:ext cx="1983979" cy="1487984"/>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7" name="Text Placeholder 10"/>
          <p:cNvSpPr>
            <a:spLocks noGrp="1"/>
          </p:cNvSpPr>
          <p:nvPr>
            <p:ph type="subTitle" idx="1"/>
          </p:nvPr>
        </p:nvSpPr>
        <p:spPr>
          <a:xfrm>
            <a:off x="304800" y="3429006"/>
            <a:ext cx="6400800" cy="2743199"/>
          </a:xfrm>
        </p:spPr>
        <p:txBody>
          <a:bodyPr/>
          <a:lstStyle/>
          <a:p>
            <a:pPr marL="342900" indent="-342900" algn="l">
              <a:spcAft>
                <a:spcPts val="1200"/>
              </a:spcAft>
              <a:buClr>
                <a:srgbClr val="C00000"/>
              </a:buClr>
              <a:buSzPct val="135000"/>
              <a:buFont typeface="Arial" panose="020B0604020202020204" pitchFamily="34" charset="0"/>
              <a:buChar char="•"/>
            </a:pPr>
            <a:r>
              <a:rPr lang="en-US" sz="2200" dirty="0" smtClean="0">
                <a:solidFill>
                  <a:srgbClr val="0070C0"/>
                </a:solidFill>
              </a:rPr>
              <a:t>Global Observations</a:t>
            </a:r>
          </a:p>
          <a:p>
            <a:pPr marL="342900" indent="-342900" algn="l">
              <a:spcAft>
                <a:spcPts val="1200"/>
              </a:spcAft>
              <a:buClr>
                <a:srgbClr val="C00000"/>
              </a:buClr>
              <a:buSzPct val="135000"/>
              <a:buFont typeface="Arial" panose="020B0604020202020204" pitchFamily="34" charset="0"/>
              <a:buChar char="•"/>
            </a:pPr>
            <a:r>
              <a:rPr lang="en-US" sz="2200" dirty="0" smtClean="0">
                <a:solidFill>
                  <a:srgbClr val="0070C0"/>
                </a:solidFill>
              </a:rPr>
              <a:t>Computers (supercomputers, </a:t>
            </a:r>
            <a:br>
              <a:rPr lang="en-US" sz="2200" dirty="0" smtClean="0">
                <a:solidFill>
                  <a:srgbClr val="0070C0"/>
                </a:solidFill>
              </a:rPr>
            </a:br>
            <a:r>
              <a:rPr lang="en-US" sz="2200" dirty="0" smtClean="0">
                <a:solidFill>
                  <a:srgbClr val="0070C0"/>
                </a:solidFill>
              </a:rPr>
              <a:t>work stations)</a:t>
            </a:r>
          </a:p>
          <a:p>
            <a:pPr marL="342900" indent="-342900" algn="l">
              <a:spcAft>
                <a:spcPts val="1200"/>
              </a:spcAft>
              <a:buClr>
                <a:srgbClr val="C00000"/>
              </a:buClr>
              <a:buSzPct val="135000"/>
              <a:buFont typeface="Arial" panose="020B0604020202020204" pitchFamily="34" charset="0"/>
              <a:buChar char="•"/>
            </a:pPr>
            <a:r>
              <a:rPr lang="en-US" sz="2200" dirty="0" smtClean="0">
                <a:solidFill>
                  <a:srgbClr val="0070C0"/>
                </a:solidFill>
              </a:rPr>
              <a:t>Data Assimilation &amp; Modeling/</a:t>
            </a:r>
            <a:br>
              <a:rPr lang="en-US" sz="2200" dirty="0" smtClean="0">
                <a:solidFill>
                  <a:srgbClr val="0070C0"/>
                </a:solidFill>
              </a:rPr>
            </a:br>
            <a:r>
              <a:rPr lang="en-US" sz="2200" dirty="0" smtClean="0">
                <a:solidFill>
                  <a:srgbClr val="0070C0"/>
                </a:solidFill>
              </a:rPr>
              <a:t>Science</a:t>
            </a:r>
          </a:p>
          <a:p>
            <a:pPr marL="342900" indent="-342900" algn="l">
              <a:spcAft>
                <a:spcPts val="1200"/>
              </a:spcAft>
              <a:buClr>
                <a:srgbClr val="C00000"/>
              </a:buClr>
              <a:buSzPct val="135000"/>
              <a:buFont typeface="Arial" panose="020B0604020202020204" pitchFamily="34" charset="0"/>
              <a:buChar char="•"/>
            </a:pPr>
            <a:r>
              <a:rPr lang="en-US" sz="2200" dirty="0" smtClean="0">
                <a:solidFill>
                  <a:srgbClr val="0070C0"/>
                </a:solidFill>
              </a:rPr>
              <a:t>Forecaster Skill </a:t>
            </a:r>
            <a:endParaRPr lang="en-US" sz="2600" dirty="0" smtClean="0">
              <a:solidFill>
                <a:srgbClr val="0070C0"/>
              </a:solidFill>
            </a:endParaRPr>
          </a:p>
        </p:txBody>
      </p:sp>
      <p:pic>
        <p:nvPicPr>
          <p:cNvPr id="88068"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90787">
            <a:off x="4818095" y="2737701"/>
            <a:ext cx="1432874" cy="2149311"/>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4"/>
          <p:cNvPicPr>
            <a:picLocks noChangeAspect="1" noChangeArrowheads="1"/>
          </p:cNvPicPr>
          <p:nvPr/>
        </p:nvPicPr>
        <p:blipFill>
          <a:blip r:embed="rId5">
            <a:extLst>
              <a:ext uri="{28A0092B-C50C-407E-A947-70E740481C1C}">
                <a14:useLocalDpi xmlns:a14="http://schemas.microsoft.com/office/drawing/2010/main" val="0"/>
              </a:ext>
            </a:extLst>
          </a:blip>
          <a:srcRect l="3667" t="9557" r="3999" b="14890"/>
          <a:stretch>
            <a:fillRect/>
          </a:stretch>
        </p:blipFill>
        <p:spPr bwMode="auto">
          <a:xfrm>
            <a:off x="4590977" y="4096313"/>
            <a:ext cx="1664338" cy="1020923"/>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4677" y="5066007"/>
            <a:ext cx="1873758" cy="1499007"/>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Box 12"/>
          <p:cNvSpPr txBox="1">
            <a:spLocks noChangeArrowheads="1"/>
          </p:cNvSpPr>
          <p:nvPr/>
        </p:nvSpPr>
        <p:spPr bwMode="auto">
          <a:xfrm>
            <a:off x="508000" y="2416313"/>
            <a:ext cx="3492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000" dirty="0" smtClean="0">
                <a:solidFill>
                  <a:srgbClr val="000000"/>
                </a:solidFill>
              </a:rPr>
              <a:t>Four Essential </a:t>
            </a:r>
            <a:r>
              <a:rPr lang="en-US" sz="2000" dirty="0">
                <a:solidFill>
                  <a:srgbClr val="000000"/>
                </a:solidFill>
              </a:rPr>
              <a:t>Components of the </a:t>
            </a:r>
            <a:r>
              <a:rPr lang="en-US" sz="2000" dirty="0" smtClean="0">
                <a:solidFill>
                  <a:srgbClr val="000000"/>
                </a:solidFill>
              </a:rPr>
              <a:t>Prediction </a:t>
            </a:r>
            <a:r>
              <a:rPr lang="en-US" sz="2000" dirty="0">
                <a:solidFill>
                  <a:srgbClr val="000000"/>
                </a:solidFill>
              </a:rPr>
              <a:t>Enterprise</a:t>
            </a:r>
          </a:p>
        </p:txBody>
      </p:sp>
      <p:sp>
        <p:nvSpPr>
          <p:cNvPr id="88073" name="TextBox 15"/>
          <p:cNvSpPr txBox="1">
            <a:spLocks noChangeArrowheads="1"/>
          </p:cNvSpPr>
          <p:nvPr/>
        </p:nvSpPr>
        <p:spPr bwMode="auto">
          <a:xfrm>
            <a:off x="228600" y="1524000"/>
            <a:ext cx="8661400" cy="733534"/>
          </a:xfrm>
          <a:prstGeom prst="rect">
            <a:avLst/>
          </a:prstGeom>
          <a:noFill/>
          <a:ln w="25400">
            <a:no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lnSpc>
                <a:spcPts val="2500"/>
              </a:lnSpc>
              <a:spcBef>
                <a:spcPct val="0"/>
              </a:spcBef>
              <a:spcAft>
                <a:spcPct val="0"/>
              </a:spcAft>
            </a:pPr>
            <a:r>
              <a:rPr lang="en-US" sz="2400" i="1" dirty="0">
                <a:solidFill>
                  <a:srgbClr val="000000"/>
                </a:solidFill>
                <a:latin typeface="Arial"/>
              </a:rPr>
              <a:t>Everything you read, see or hear about weather, </a:t>
            </a:r>
            <a:r>
              <a:rPr lang="en-US" sz="2400" i="1" dirty="0" smtClean="0">
                <a:solidFill>
                  <a:srgbClr val="000000"/>
                </a:solidFill>
                <a:latin typeface="Arial"/>
              </a:rPr>
              <a:t>climate </a:t>
            </a:r>
            <a:r>
              <a:rPr lang="en-US" sz="2400" i="1" dirty="0">
                <a:solidFill>
                  <a:srgbClr val="000000"/>
                </a:solidFill>
                <a:latin typeface="Arial"/>
              </a:rPr>
              <a:t>and ocean forecasts is based on </a:t>
            </a:r>
            <a:r>
              <a:rPr lang="en-US" sz="2400" i="1" dirty="0" smtClean="0">
                <a:solidFill>
                  <a:srgbClr val="000000"/>
                </a:solidFill>
                <a:latin typeface="Arial"/>
              </a:rPr>
              <a:t>numerical </a:t>
            </a:r>
            <a:r>
              <a:rPr lang="en-US" sz="2400" i="1" dirty="0">
                <a:solidFill>
                  <a:srgbClr val="000000"/>
                </a:solidFill>
                <a:latin typeface="Arial"/>
              </a:rPr>
              <a:t>prediction models</a:t>
            </a:r>
          </a:p>
        </p:txBody>
      </p:sp>
      <p:sp>
        <p:nvSpPr>
          <p:cNvPr id="18" name="Rounded Rectangle 17"/>
          <p:cNvSpPr/>
          <p:nvPr/>
        </p:nvSpPr>
        <p:spPr>
          <a:xfrm>
            <a:off x="609600" y="2286000"/>
            <a:ext cx="3340100" cy="90328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200">
              <a:solidFill>
                <a:srgbClr val="FFFFFF"/>
              </a:solidFill>
            </a:endParaRPr>
          </a:p>
        </p:txBody>
      </p:sp>
      <p:pic>
        <p:nvPicPr>
          <p:cNvPr id="8807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2103" y="5590038"/>
            <a:ext cx="1249632" cy="936879"/>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1"/>
          <p:cNvPicPr>
            <a:picLocks noChangeAspect="1" noChangeArrowheads="1"/>
          </p:cNvPicPr>
          <p:nvPr/>
        </p:nvPicPr>
        <p:blipFill>
          <a:blip r:embed="rId8">
            <a:extLst>
              <a:ext uri="{28A0092B-C50C-407E-A947-70E740481C1C}">
                <a14:useLocalDpi xmlns:a14="http://schemas.microsoft.com/office/drawing/2010/main" val="0"/>
              </a:ext>
            </a:extLst>
          </a:blip>
          <a:srcRect t="6287" b="35619"/>
          <a:stretch>
            <a:fillRect/>
          </a:stretch>
        </p:blipFill>
        <p:spPr bwMode="auto">
          <a:xfrm>
            <a:off x="6356285" y="3726285"/>
            <a:ext cx="1533451" cy="1708427"/>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l="27161"/>
          <a:stretch>
            <a:fillRect/>
          </a:stretch>
        </p:blipFill>
        <p:spPr bwMode="auto">
          <a:xfrm>
            <a:off x="7651677" y="4553853"/>
            <a:ext cx="1300608" cy="1138032"/>
          </a:xfrm>
          <a:prstGeom prst="rect">
            <a:avLst/>
          </a:prstGeom>
          <a:noFill/>
          <a:ln>
            <a:noFill/>
          </a:ln>
          <a:effectLst>
            <a:outerShdw blurRad="50800" dist="50800" dir="8700000" algn="ctr" rotWithShape="0">
              <a:srgbClr val="000000">
                <a:alpha val="6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00200" y="297365"/>
            <a:ext cx="7139198" cy="769441"/>
          </a:xfrm>
          <a:prstGeom prst="rect">
            <a:avLst/>
          </a:prstGeom>
          <a:noFill/>
        </p:spPr>
        <p:txBody>
          <a:bodyPr wrap="none" rtlCol="0">
            <a:spAutoFit/>
          </a:bodyPr>
          <a:lstStyle/>
          <a:p>
            <a:pPr fontAlgn="base">
              <a:spcBef>
                <a:spcPct val="0"/>
              </a:spcBef>
              <a:spcAft>
                <a:spcPct val="0"/>
              </a:spcAft>
            </a:pPr>
            <a:r>
              <a:rPr lang="en-US" sz="4400" b="1"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Today’s Weather Forecast</a:t>
            </a:r>
          </a:p>
        </p:txBody>
      </p:sp>
      <p:sp>
        <p:nvSpPr>
          <p:cNvPr id="17" name="Slide Number Placeholder 4"/>
          <p:cNvSpPr>
            <a:spLocks noGrp="1"/>
          </p:cNvSpPr>
          <p:nvPr>
            <p:ph type="sldNum" sz="quarter" idx="12"/>
          </p:nvPr>
        </p:nvSpPr>
        <p:spPr>
          <a:xfrm>
            <a:off x="7010400" y="6553200"/>
            <a:ext cx="2133600" cy="304800"/>
          </a:xfrm>
        </p:spPr>
        <p:txBody>
          <a:bodyPr/>
          <a:lstStyle/>
          <a:p>
            <a:pPr>
              <a:defRPr/>
            </a:pPr>
            <a:fld id="{31B59446-CD9C-4D3A-8872-F4EB2BE6D7CB}" type="slidenum">
              <a:rPr lang="en-US" smtClean="0"/>
              <a:pPr>
                <a:defRPr/>
              </a:pPr>
              <a:t>11</a:t>
            </a:fld>
            <a:endParaRPr lang="en-US" dirty="0"/>
          </a:p>
        </p:txBody>
      </p:sp>
    </p:spTree>
    <p:extLst>
      <p:ext uri="{BB962C8B-B14F-4D97-AF65-F5344CB8AC3E}">
        <p14:creationId xmlns:p14="http://schemas.microsoft.com/office/powerpoint/2010/main" val="602524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476596" y="2133600"/>
            <a:ext cx="1428404" cy="262354"/>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z="1600" b="1">
              <a:solidFill>
                <a:srgbClr val="000000"/>
              </a:solidFill>
              <a:latin typeface="Arial" pitchFamily="34" charset="0"/>
            </a:endParaRPr>
          </a:p>
        </p:txBody>
      </p:sp>
      <p:sp>
        <p:nvSpPr>
          <p:cNvPr id="12" name="Rectangle 11"/>
          <p:cNvSpPr/>
          <p:nvPr/>
        </p:nvSpPr>
        <p:spPr bwMode="auto">
          <a:xfrm>
            <a:off x="457200" y="4919246"/>
            <a:ext cx="2133600" cy="338554"/>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0"/>
              </a:spcBef>
              <a:spcAft>
                <a:spcPct val="0"/>
              </a:spcAft>
            </a:pPr>
            <a:endParaRPr lang="en-US" sz="1600" b="1">
              <a:solidFill>
                <a:srgbClr val="000000"/>
              </a:solidFill>
              <a:latin typeface="Arial" pitchFamily="34" charset="0"/>
            </a:endParaRPr>
          </a:p>
        </p:txBody>
      </p:sp>
      <p:sp>
        <p:nvSpPr>
          <p:cNvPr id="89093" name="Rectangle 2"/>
          <p:cNvSpPr>
            <a:spLocks noGrp="1" noChangeArrowheads="1"/>
          </p:cNvSpPr>
          <p:nvPr>
            <p:ph type="title"/>
          </p:nvPr>
        </p:nvSpPr>
        <p:spPr>
          <a:xfrm>
            <a:off x="852642" y="-76200"/>
            <a:ext cx="8138958" cy="1066800"/>
          </a:xfrm>
        </p:spPr>
        <p:txBody>
          <a:bodyPr/>
          <a:lstStyle/>
          <a:p>
            <a:pPr algn="ctr" eaLnBrk="1" hangingPunct="1"/>
            <a:r>
              <a:rPr lang="en-US" sz="3600" b="1" dirty="0" smtClean="0">
                <a:latin typeface="Arial" panose="020B0604020202020204" pitchFamily="34" charset="0"/>
                <a:cs typeface="Arial" panose="020B0604020202020204" pitchFamily="34" charset="0"/>
              </a:rPr>
              <a:t>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Operational Numerical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Prediction Enterprise</a:t>
            </a:r>
          </a:p>
        </p:txBody>
      </p:sp>
      <p:sp>
        <p:nvSpPr>
          <p:cNvPr id="2" name="Content Placeholder 1"/>
          <p:cNvSpPr>
            <a:spLocks noGrp="1"/>
          </p:cNvSpPr>
          <p:nvPr>
            <p:ph idx="1"/>
          </p:nvPr>
        </p:nvSpPr>
        <p:spPr>
          <a:xfrm>
            <a:off x="152400" y="1734459"/>
            <a:ext cx="5440362" cy="4574376"/>
          </a:xfrm>
        </p:spPr>
        <p:txBody>
          <a:bodyPr>
            <a:normAutofit/>
          </a:bodyPr>
          <a:lstStyle/>
          <a:p>
            <a:pPr>
              <a:buClr>
                <a:srgbClr val="C00000"/>
              </a:buClr>
              <a:buSzPct val="135000"/>
              <a:defRPr/>
            </a:pPr>
            <a:r>
              <a:rPr lang="en-US" sz="2400" dirty="0" smtClean="0">
                <a:latin typeface="Arial" panose="020B0604020202020204" pitchFamily="34" charset="0"/>
                <a:cs typeface="Arial" panose="020B0604020202020204" pitchFamily="34" charset="0"/>
              </a:rPr>
              <a:t>Observations</a:t>
            </a:r>
          </a:p>
          <a:p>
            <a:pPr marL="274320" lvl="1" indent="-182880">
              <a:buClr>
                <a:srgbClr val="C00000"/>
              </a:buClr>
              <a:buSzPct val="135000"/>
              <a:buFont typeface="Arial" panose="020B0604020202020204" pitchFamily="34" charset="0"/>
              <a:buChar char="•"/>
              <a:defRPr/>
            </a:pPr>
            <a:r>
              <a:rPr lang="en-US" sz="1800" dirty="0" smtClean="0">
                <a:latin typeface="Arial" panose="020B0604020202020204" pitchFamily="34" charset="0"/>
                <a:cs typeface="Arial" panose="020B0604020202020204" pitchFamily="34" charset="0"/>
              </a:rPr>
              <a:t>~2 billion/day</a:t>
            </a:r>
          </a:p>
          <a:p>
            <a:pPr marL="274320" lvl="1" indent="-182880">
              <a:buClr>
                <a:srgbClr val="C00000"/>
              </a:buClr>
              <a:buSzPct val="135000"/>
              <a:buFont typeface="Arial" panose="020B0604020202020204" pitchFamily="34" charset="0"/>
              <a:buChar char="•"/>
              <a:defRPr/>
            </a:pPr>
            <a:r>
              <a:rPr lang="en-US" sz="1800" dirty="0" smtClean="0">
                <a:latin typeface="Arial" panose="020B0604020202020204" pitchFamily="34" charset="0"/>
                <a:cs typeface="Arial" panose="020B0604020202020204" pitchFamily="34" charset="0"/>
              </a:rPr>
              <a:t>99.9% remotely sensed, mostly from satellites</a:t>
            </a:r>
          </a:p>
          <a:p>
            <a:pPr>
              <a:spcBef>
                <a:spcPts val="1800"/>
              </a:spcBef>
              <a:buClr>
                <a:srgbClr val="C00000"/>
              </a:buClr>
              <a:buSzPct val="135000"/>
              <a:defRPr/>
            </a:pPr>
            <a:r>
              <a:rPr lang="en-US" sz="2400" dirty="0" smtClean="0">
                <a:latin typeface="Arial" panose="020B0604020202020204" pitchFamily="34" charset="0"/>
                <a:cs typeface="Arial" panose="020B0604020202020204" pitchFamily="34" charset="0"/>
              </a:rPr>
              <a:t>NWS Models</a:t>
            </a:r>
          </a:p>
          <a:p>
            <a:pPr marL="274320" lvl="1" indent="-182880">
              <a:buClr>
                <a:srgbClr val="C00000"/>
              </a:buClr>
              <a:buSzPct val="135000"/>
              <a:buFont typeface="Arial" panose="020B0604020202020204" pitchFamily="34" charset="0"/>
              <a:buChar char="•"/>
              <a:defRPr/>
            </a:pPr>
            <a:r>
              <a:rPr lang="en-US" sz="1800" dirty="0" smtClean="0">
                <a:latin typeface="Arial" panose="020B0604020202020204" pitchFamily="34" charset="0"/>
                <a:cs typeface="Arial" panose="020B0604020202020204" pitchFamily="34" charset="0"/>
              </a:rPr>
              <a:t>Earth System model; coupled</a:t>
            </a:r>
          </a:p>
          <a:p>
            <a:pPr marL="274320" lvl="1" indent="-182880">
              <a:buClr>
                <a:srgbClr val="C00000"/>
              </a:buClr>
              <a:buSzPct val="135000"/>
              <a:buFont typeface="Arial" panose="020B0604020202020204" pitchFamily="34" charset="0"/>
              <a:buChar char="•"/>
              <a:defRPr/>
            </a:pPr>
            <a:r>
              <a:rPr lang="en-US" sz="1800" dirty="0" smtClean="0">
                <a:latin typeface="Arial" panose="020B0604020202020204" pitchFamily="34" charset="0"/>
                <a:cs typeface="Arial" panose="020B0604020202020204" pitchFamily="34" charset="0"/>
              </a:rPr>
              <a:t>Global resolution (27km)</a:t>
            </a:r>
            <a:r>
              <a:rPr lang="en-US" sz="1600" i="1" dirty="0" smtClean="0">
                <a:latin typeface="Arial" panose="020B0604020202020204" pitchFamily="34" charset="0"/>
                <a:cs typeface="Arial" panose="020B0604020202020204" pitchFamily="34" charset="0"/>
              </a:rPr>
              <a:t>(13km by Fall 2014)</a:t>
            </a:r>
            <a:endParaRPr lang="en-US" sz="1800" dirty="0" smtClean="0">
              <a:latin typeface="Arial" panose="020B0604020202020204" pitchFamily="34" charset="0"/>
              <a:cs typeface="Arial" panose="020B0604020202020204" pitchFamily="34" charset="0"/>
            </a:endParaRPr>
          </a:p>
          <a:p>
            <a:pPr marL="274320" lvl="1" indent="-182880">
              <a:buClr>
                <a:srgbClr val="C00000"/>
              </a:buClr>
              <a:buSzPct val="135000"/>
              <a:buFont typeface="Arial" panose="020B0604020202020204" pitchFamily="34" charset="0"/>
              <a:buChar char="•"/>
              <a:defRPr/>
            </a:pPr>
            <a:r>
              <a:rPr lang="en-US" sz="1800" dirty="0" smtClean="0">
                <a:latin typeface="Arial" panose="020B0604020202020204" pitchFamily="34" charset="0"/>
                <a:cs typeface="Arial" panose="020B0604020202020204" pitchFamily="34" charset="0"/>
              </a:rPr>
              <a:t>North American resolution (4km)</a:t>
            </a:r>
          </a:p>
          <a:p>
            <a:pPr>
              <a:spcBef>
                <a:spcPts val="1800"/>
              </a:spcBef>
              <a:buClr>
                <a:srgbClr val="C00000"/>
              </a:buClr>
              <a:buSzPct val="135000"/>
              <a:defRPr/>
            </a:pPr>
            <a:r>
              <a:rPr lang="en-US" sz="2400" dirty="0" smtClean="0">
                <a:latin typeface="Arial" panose="020B0604020202020204" pitchFamily="34" charset="0"/>
                <a:cs typeface="Arial" panose="020B0604020202020204" pitchFamily="34" charset="0"/>
              </a:rPr>
              <a:t>NOAA Operational Computer</a:t>
            </a:r>
          </a:p>
          <a:p>
            <a:pPr marL="274320" lvl="1" indent="-182880">
              <a:buClr>
                <a:srgbClr val="C00000"/>
              </a:buClr>
              <a:buSzPct val="135000"/>
              <a:buFont typeface="Arial" panose="020B0604020202020204" pitchFamily="34" charset="0"/>
              <a:buChar char="•"/>
              <a:defRPr/>
            </a:pPr>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ransition to </a:t>
            </a:r>
            <a:r>
              <a:rPr lang="en-US" sz="1800" dirty="0">
                <a:latin typeface="Arial" panose="020B0604020202020204" pitchFamily="34" charset="0"/>
                <a:cs typeface="Arial" panose="020B0604020202020204" pitchFamily="34" charset="0"/>
              </a:rPr>
              <a:t>new IBM </a:t>
            </a:r>
            <a:r>
              <a:rPr lang="en-US" sz="1800" dirty="0" err="1" smtClean="0">
                <a:latin typeface="Arial" panose="020B0604020202020204" pitchFamily="34" charset="0"/>
                <a:cs typeface="Arial" panose="020B0604020202020204" pitchFamily="34" charset="0"/>
              </a:rPr>
              <a:t>iDataPlex</a:t>
            </a:r>
            <a:r>
              <a:rPr lang="en-US" sz="1800" dirty="0" smtClean="0">
                <a:latin typeface="Arial" panose="020B0604020202020204" pitchFamily="34" charset="0"/>
                <a:cs typeface="Arial" panose="020B0604020202020204" pitchFamily="34" charset="0"/>
              </a:rPr>
              <a:t> in 2013</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r>
              <a:rPr lang="en-US" sz="1800" dirty="0" smtClean="0">
                <a:latin typeface="Arial" panose="020B0604020202020204" pitchFamily="34" charset="0"/>
                <a:cs typeface="Arial" panose="020B0604020202020204" pitchFamily="34" charset="0"/>
              </a:rPr>
              <a:t>208 </a:t>
            </a:r>
            <a:r>
              <a:rPr lang="en-US" sz="1800" dirty="0">
                <a:latin typeface="Arial" panose="020B0604020202020204" pitchFamily="34" charset="0"/>
                <a:cs typeface="Arial" panose="020B0604020202020204" pitchFamily="34" charset="0"/>
              </a:rPr>
              <a:t>trillion </a:t>
            </a:r>
            <a:r>
              <a:rPr lang="en-US" sz="1800" dirty="0" err="1">
                <a:latin typeface="Arial" panose="020B0604020202020204" pitchFamily="34" charset="0"/>
                <a:cs typeface="Arial" panose="020B0604020202020204" pitchFamily="34" charset="0"/>
              </a:rPr>
              <a:t>calc</a:t>
            </a:r>
            <a:r>
              <a:rPr lang="en-US" sz="1800" dirty="0">
                <a:latin typeface="Arial" panose="020B0604020202020204" pitchFamily="34" charset="0"/>
                <a:cs typeface="Arial" panose="020B0604020202020204" pitchFamily="34" charset="0"/>
              </a:rPr>
              <a:t>/sec </a:t>
            </a:r>
            <a:endParaRPr lang="en-US" sz="1800" dirty="0" smtClean="0">
              <a:latin typeface="Arial" panose="020B0604020202020204" pitchFamily="34" charset="0"/>
              <a:cs typeface="Arial" panose="020B0604020202020204" pitchFamily="34" charset="0"/>
            </a:endParaRPr>
          </a:p>
          <a:p>
            <a:pPr marL="548640" lvl="2">
              <a:buClr>
                <a:srgbClr val="C00000"/>
              </a:buClr>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3X increase to 600 trillion </a:t>
            </a:r>
            <a:r>
              <a:rPr lang="en-US" dirty="0" err="1" smtClean="0">
                <a:latin typeface="Arial" panose="020B0604020202020204" pitchFamily="34" charset="0"/>
                <a:cs typeface="Arial" panose="020B0604020202020204" pitchFamily="34" charset="0"/>
              </a:rPr>
              <a:t>calc</a:t>
            </a:r>
            <a:r>
              <a:rPr lang="en-US" dirty="0" smtClean="0">
                <a:latin typeface="Arial" panose="020B0604020202020204" pitchFamily="34" charset="0"/>
                <a:cs typeface="Arial" panose="020B0604020202020204" pitchFamily="34" charset="0"/>
              </a:rPr>
              <a:t>/sec by </a:t>
            </a:r>
            <a:r>
              <a:rPr lang="en-US" dirty="0">
                <a:latin typeface="Arial" panose="020B0604020202020204" pitchFamily="34" charset="0"/>
                <a:cs typeface="Arial" panose="020B0604020202020204" pitchFamily="34" charset="0"/>
              </a:rPr>
              <a:t>2016</a:t>
            </a:r>
          </a:p>
          <a:p>
            <a:pPr lvl="2">
              <a:buClr>
                <a:srgbClr val="C00000"/>
              </a:buClr>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lvl="2">
              <a:buClr>
                <a:srgbClr val="C00000"/>
              </a:buClr>
              <a:buSzPct val="75000"/>
              <a:buFont typeface="Courier New" panose="02070309020205020404" pitchFamily="49" charset="0"/>
              <a:buChar char="o"/>
              <a:defRPr/>
            </a:pPr>
            <a:endParaRPr lang="en-US" dirty="0" smtClean="0">
              <a:latin typeface="Arial" panose="020B0604020202020204" pitchFamily="34" charset="0"/>
              <a:cs typeface="Arial" panose="020B0604020202020204" pitchFamily="34" charset="0"/>
            </a:endParaRPr>
          </a:p>
        </p:txBody>
      </p:sp>
      <p:sp>
        <p:nvSpPr>
          <p:cNvPr id="89095" name="Rectangle 7"/>
          <p:cNvSpPr>
            <a:spLocks noChangeArrowheads="1"/>
          </p:cNvSpPr>
          <p:nvPr/>
        </p:nvSpPr>
        <p:spPr bwMode="auto">
          <a:xfrm>
            <a:off x="4422775" y="1139825"/>
            <a:ext cx="3273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4000">
                <a:solidFill>
                  <a:srgbClr val="000000"/>
                </a:solidFill>
                <a:latin typeface="Arial" pitchFamily="34" charset="0"/>
              </a:rPr>
              <a:t> </a:t>
            </a:r>
          </a:p>
        </p:txBody>
      </p:sp>
      <p:pic>
        <p:nvPicPr>
          <p:cNvPr id="89101"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762" y="4692520"/>
            <a:ext cx="3322638" cy="1174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2B562CA-14AE-4F39-8892-E9B73277B081}" type="slidenum">
              <a:rPr lang="en-US" altLang="en-US" smtClean="0"/>
              <a:pPr>
                <a:defRPr/>
              </a:pPr>
              <a:t>12</a:t>
            </a:fld>
            <a:endParaRPr lang="en-US" altLang="en-US" dirty="0"/>
          </a:p>
        </p:txBody>
      </p:sp>
      <p:grpSp>
        <p:nvGrpSpPr>
          <p:cNvPr id="11" name="Group 10"/>
          <p:cNvGrpSpPr/>
          <p:nvPr/>
        </p:nvGrpSpPr>
        <p:grpSpPr>
          <a:xfrm>
            <a:off x="5626185" y="2518220"/>
            <a:ext cx="3231586" cy="2152937"/>
            <a:chOff x="9071020" y="2614030"/>
            <a:chExt cx="2505814" cy="1669415"/>
          </a:xfrm>
        </p:grpSpPr>
        <p:pic>
          <p:nvPicPr>
            <p:cNvPr id="14"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l="16919" t="14554" r="19593" b="23327"/>
            <a:stretch/>
          </p:blipFill>
          <p:spPr bwMode="auto">
            <a:xfrm>
              <a:off x="9296400" y="2614030"/>
              <a:ext cx="1935126" cy="130101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0323927" y="2831068"/>
              <a:ext cx="636713" cy="400110"/>
            </a:xfrm>
            <a:prstGeom prst="rect">
              <a:avLst/>
            </a:prstGeom>
            <a:noFill/>
          </p:spPr>
          <p:txBody>
            <a:bodyPr wrap="none" lIns="91440" tIns="45720" rIns="91440" bIns="45720">
              <a:spAutoFit/>
            </a:bodyPr>
            <a:lstStyle/>
            <a:p>
              <a:pPr algn="ctr"/>
              <a:r>
                <a:rPr lang="en-US" sz="2000" b="1" dirty="0" smtClean="0">
                  <a:ln w="6350">
                    <a:solidFill>
                      <a:schemeClr val="tx1"/>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rPr>
                <a:t>Sea</a:t>
              </a:r>
              <a:endParaRPr lang="en-US" sz="2000" b="1" dirty="0">
                <a:ln w="6350">
                  <a:solidFill>
                    <a:schemeClr val="tx1"/>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endParaRPr>
            </a:p>
          </p:txBody>
        </p:sp>
        <p:sp>
          <p:nvSpPr>
            <p:cNvPr id="16" name="Rectangle 15"/>
            <p:cNvSpPr/>
            <p:nvPr/>
          </p:nvSpPr>
          <p:spPr>
            <a:xfrm>
              <a:off x="10255799" y="3364468"/>
              <a:ext cx="772969" cy="400110"/>
            </a:xfrm>
            <a:prstGeom prst="rect">
              <a:avLst/>
            </a:prstGeom>
            <a:noFill/>
          </p:spPr>
          <p:txBody>
            <a:bodyPr wrap="none" lIns="91440" tIns="45720" rIns="91440" bIns="45720">
              <a:spAutoFit/>
            </a:bodyPr>
            <a:lstStyle/>
            <a:p>
              <a:pPr algn="ctr"/>
              <a:r>
                <a:rPr lang="en-US" sz="2000" b="1" dirty="0" smtClean="0">
                  <a:ln w="6350">
                    <a:solidFill>
                      <a:schemeClr val="tx1"/>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rPr>
                <a:t>Land</a:t>
              </a:r>
              <a:endParaRPr lang="en-US" sz="2000" b="1" dirty="0">
                <a:ln w="6350">
                  <a:solidFill>
                    <a:schemeClr val="tx1"/>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endParaRPr>
            </a:p>
          </p:txBody>
        </p:sp>
        <p:sp>
          <p:nvSpPr>
            <p:cNvPr id="17" name="Rectangle 16"/>
            <p:cNvSpPr/>
            <p:nvPr/>
          </p:nvSpPr>
          <p:spPr>
            <a:xfrm>
              <a:off x="9598738" y="3364468"/>
              <a:ext cx="522900" cy="400110"/>
            </a:xfrm>
            <a:prstGeom prst="rect">
              <a:avLst/>
            </a:prstGeom>
            <a:noFill/>
          </p:spPr>
          <p:txBody>
            <a:bodyPr wrap="none" lIns="91440" tIns="45720" rIns="91440" bIns="45720">
              <a:spAutoFit/>
            </a:bodyPr>
            <a:lstStyle/>
            <a:p>
              <a:pPr algn="ctr"/>
              <a:r>
                <a:rPr lang="en-US" sz="2000" b="1" dirty="0" smtClean="0">
                  <a:ln w="6350">
                    <a:solidFill>
                      <a:schemeClr val="tx1"/>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rPr>
                <a:t>Ice</a:t>
              </a:r>
              <a:endParaRPr lang="en-US" sz="2000" b="1" dirty="0">
                <a:ln w="6350">
                  <a:solidFill>
                    <a:schemeClr val="tx1"/>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endParaRPr>
            </a:p>
          </p:txBody>
        </p:sp>
        <p:sp>
          <p:nvSpPr>
            <p:cNvPr id="18" name="Rectangle 17"/>
            <p:cNvSpPr/>
            <p:nvPr/>
          </p:nvSpPr>
          <p:spPr>
            <a:xfrm>
              <a:off x="9568362" y="2831068"/>
              <a:ext cx="542136" cy="400110"/>
            </a:xfrm>
            <a:prstGeom prst="rect">
              <a:avLst/>
            </a:prstGeom>
            <a:noFill/>
          </p:spPr>
          <p:txBody>
            <a:bodyPr wrap="none" lIns="91440" tIns="45720" rIns="91440" bIns="45720">
              <a:spAutoFit/>
            </a:bodyPr>
            <a:lstStyle/>
            <a:p>
              <a:pPr algn="ctr"/>
              <a:r>
                <a:rPr lang="en-US" sz="2000" b="1" dirty="0" smtClean="0">
                  <a:ln w="6350">
                    <a:solidFill>
                      <a:schemeClr val="tx1"/>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rPr>
                <a:t>Air</a:t>
              </a:r>
              <a:endParaRPr lang="en-US" sz="2000" b="1" dirty="0">
                <a:ln w="6350">
                  <a:solidFill>
                    <a:schemeClr val="tx1"/>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endParaRPr>
            </a:p>
          </p:txBody>
        </p:sp>
        <p:sp>
          <p:nvSpPr>
            <p:cNvPr id="19" name="Rectangle 18"/>
            <p:cNvSpPr/>
            <p:nvPr/>
          </p:nvSpPr>
          <p:spPr>
            <a:xfrm>
              <a:off x="9071020" y="3944891"/>
              <a:ext cx="2505814" cy="338554"/>
            </a:xfrm>
            <a:prstGeom prst="rect">
              <a:avLst/>
            </a:prstGeom>
            <a:noFill/>
          </p:spPr>
          <p:txBody>
            <a:bodyPr wrap="none" lIns="91440" tIns="45720" rIns="91440" bIns="45720">
              <a:spAutoFit/>
            </a:bodyPr>
            <a:lstStyle/>
            <a:p>
              <a:pPr algn="ctr"/>
              <a:r>
                <a:rPr lang="en-US" sz="1600" b="1" dirty="0" smtClean="0">
                  <a:ln w="9525">
                    <a:solidFill>
                      <a:schemeClr val="tx2">
                        <a:lumMod val="50000"/>
                      </a:schemeClr>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rPr>
                <a:t>Earth Systems Modeling</a:t>
              </a:r>
              <a:endParaRPr lang="en-US" sz="1600" b="1" dirty="0">
                <a:ln w="9525">
                  <a:solidFill>
                    <a:schemeClr val="tx2">
                      <a:lumMod val="50000"/>
                    </a:schemeClr>
                  </a:solidFill>
                  <a:prstDash val="solid"/>
                  <a:miter lim="800000"/>
                </a:ln>
                <a:solidFill>
                  <a:schemeClr val="bg1"/>
                </a:solidFill>
                <a:effectLst>
                  <a:outerShdw blurRad="25500" dist="23000" dir="7020000" algn="tl">
                    <a:srgbClr val="000000">
                      <a:alpha val="50000"/>
                    </a:srgbClr>
                  </a:outerShdw>
                </a:effectLst>
                <a:latin typeface="Aharoni" panose="02010803020104030203" pitchFamily="2" charset="-79"/>
                <a:cs typeface="Aharoni" panose="02010803020104030203" pitchFamily="2" charset="-79"/>
              </a:endParaRPr>
            </a:p>
          </p:txBody>
        </p:sp>
      </p:grpSp>
      <p:sp>
        <p:nvSpPr>
          <p:cNvPr id="20" name="Oval 19"/>
          <p:cNvSpPr/>
          <p:nvPr/>
        </p:nvSpPr>
        <p:spPr>
          <a:xfrm>
            <a:off x="5938795" y="2630987"/>
            <a:ext cx="2358485" cy="1572325"/>
          </a:xfrm>
          <a:prstGeom prst="ellipse">
            <a:avLst/>
          </a:prstGeom>
          <a:noFill/>
          <a:ln>
            <a:solidFill>
              <a:schemeClr val="tx2">
                <a:lumMod val="50000"/>
              </a:schemeClr>
            </a:solidFill>
          </a:ln>
          <a:effectLst>
            <a:glow rad="38100">
              <a:schemeClr val="bg1">
                <a:alpha val="84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p:cNvSpPr txBox="1"/>
          <p:nvPr/>
        </p:nvSpPr>
        <p:spPr>
          <a:xfrm>
            <a:off x="0" y="6096000"/>
            <a:ext cx="9144000" cy="430887"/>
          </a:xfrm>
          <a:prstGeom prst="rect">
            <a:avLst/>
          </a:prstGeom>
          <a:solidFill>
            <a:srgbClr val="284D1B"/>
          </a:solidFill>
        </p:spPr>
        <p:txBody>
          <a:bodyPr wrap="square" rtlCol="0">
            <a:spAutoFit/>
          </a:bodyPr>
          <a:lstStyle/>
          <a:p>
            <a:pPr algn="ctr"/>
            <a:r>
              <a:rPr lang="en-US" sz="2200" b="1" i="1" dirty="0" smtClean="0">
                <a:solidFill>
                  <a:prstClr val="white"/>
                </a:solidFill>
                <a:effectLst>
                  <a:outerShdw blurRad="38100" dist="38100" dir="2700000" algn="tl">
                    <a:srgbClr val="000000">
                      <a:alpha val="43137"/>
                    </a:srgbClr>
                  </a:outerShdw>
                </a:effectLst>
                <a:latin typeface="Calibri" panose="020F0502020204030204" pitchFamily="34" charset="0"/>
              </a:rPr>
              <a:t>Basis for a “Seamless Suite” of Climate -&gt; Short Term Weather Prediction</a:t>
            </a:r>
            <a:endParaRPr lang="en-US" sz="2200" b="1" i="1" dirty="0">
              <a:solidFill>
                <a:prstClr val="white"/>
              </a:solidFill>
              <a:effectLst>
                <a:outerShdw blurRad="38100" dist="38100" dir="2700000" algn="tl">
                  <a:srgbClr val="000000">
                    <a:alpha val="43137"/>
                  </a:srgbClr>
                </a:outerShdw>
              </a:effectLst>
              <a:latin typeface="Calibri" panose="020F0502020204030204" pitchFamily="34" charset="0"/>
            </a:endParaRPr>
          </a:p>
        </p:txBody>
      </p:sp>
      <p:pic>
        <p:nvPicPr>
          <p:cNvPr id="8910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994" y="1556327"/>
            <a:ext cx="1247660" cy="97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80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7"/>
          <p:cNvSpPr/>
          <p:nvPr/>
        </p:nvSpPr>
        <p:spPr>
          <a:xfrm>
            <a:off x="2002221" y="2605625"/>
            <a:ext cx="6779172" cy="2644292"/>
          </a:xfrm>
          <a:custGeom>
            <a:avLst/>
            <a:gdLst>
              <a:gd name="connsiteX0" fmla="*/ 0 w 6779172"/>
              <a:gd name="connsiteY0" fmla="*/ 2644292 h 2644292"/>
              <a:gd name="connsiteX1" fmla="*/ 2680138 w 6779172"/>
              <a:gd name="connsiteY1" fmla="*/ 310996 h 2644292"/>
              <a:gd name="connsiteX2" fmla="*/ 6779172 w 6779172"/>
              <a:gd name="connsiteY2" fmla="*/ 90278 h 2644292"/>
            </a:gdLst>
            <a:ahLst/>
            <a:cxnLst>
              <a:cxn ang="0">
                <a:pos x="connsiteX0" y="connsiteY0"/>
              </a:cxn>
              <a:cxn ang="0">
                <a:pos x="connsiteX1" y="connsiteY1"/>
              </a:cxn>
              <a:cxn ang="0">
                <a:pos x="connsiteX2" y="connsiteY2"/>
              </a:cxn>
            </a:cxnLst>
            <a:rect l="l" t="t" r="r" b="b"/>
            <a:pathLst>
              <a:path w="6779172" h="2644292">
                <a:moveTo>
                  <a:pt x="0" y="2644292"/>
                </a:moveTo>
                <a:cubicBezTo>
                  <a:pt x="775138" y="1690478"/>
                  <a:pt x="1550276" y="736665"/>
                  <a:pt x="2680138" y="310996"/>
                </a:cubicBezTo>
                <a:cubicBezTo>
                  <a:pt x="3810000" y="-114673"/>
                  <a:pt x="5294586" y="-12198"/>
                  <a:pt x="6779172" y="9027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Freeform 66"/>
          <p:cNvSpPr/>
          <p:nvPr/>
        </p:nvSpPr>
        <p:spPr>
          <a:xfrm>
            <a:off x="1923392" y="1403441"/>
            <a:ext cx="3897971" cy="3862242"/>
          </a:xfrm>
          <a:custGeom>
            <a:avLst/>
            <a:gdLst>
              <a:gd name="connsiteX0" fmla="*/ 0 w 2743200"/>
              <a:gd name="connsiteY0" fmla="*/ 3862552 h 3862552"/>
              <a:gd name="connsiteX1" fmla="*/ 1213945 w 2743200"/>
              <a:gd name="connsiteY1" fmla="*/ 1103586 h 3862552"/>
              <a:gd name="connsiteX2" fmla="*/ 2743200 w 2743200"/>
              <a:gd name="connsiteY2" fmla="*/ 0 h 3862552"/>
            </a:gdLst>
            <a:ahLst/>
            <a:cxnLst>
              <a:cxn ang="0">
                <a:pos x="connsiteX0" y="connsiteY0"/>
              </a:cxn>
              <a:cxn ang="0">
                <a:pos x="connsiteX1" y="connsiteY1"/>
              </a:cxn>
              <a:cxn ang="0">
                <a:pos x="connsiteX2" y="connsiteY2"/>
              </a:cxn>
            </a:cxnLst>
            <a:rect l="l" t="t" r="r" b="b"/>
            <a:pathLst>
              <a:path w="2743200" h="3862552">
                <a:moveTo>
                  <a:pt x="0" y="3862552"/>
                </a:moveTo>
                <a:cubicBezTo>
                  <a:pt x="378372" y="2804948"/>
                  <a:pt x="756745" y="1747345"/>
                  <a:pt x="1213945" y="1103586"/>
                </a:cubicBezTo>
                <a:cubicBezTo>
                  <a:pt x="1671145" y="459827"/>
                  <a:pt x="2207172" y="229913"/>
                  <a:pt x="274320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Line 5"/>
          <p:cNvSpPr>
            <a:spLocks noChangeShapeType="1"/>
          </p:cNvSpPr>
          <p:nvPr/>
        </p:nvSpPr>
        <p:spPr bwMode="auto">
          <a:xfrm>
            <a:off x="6087767" y="1403440"/>
            <a:ext cx="2622262" cy="1175251"/>
          </a:xfrm>
          <a:prstGeom prst="line">
            <a:avLst/>
          </a:prstGeom>
          <a:noFill/>
          <a:ln w="28575">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srgbClr val="000000"/>
              </a:solidFill>
            </a:endParaRPr>
          </a:p>
        </p:txBody>
      </p:sp>
      <p:sp>
        <p:nvSpPr>
          <p:cNvPr id="2" name="Title 1"/>
          <p:cNvSpPr>
            <a:spLocks noGrp="1"/>
          </p:cNvSpPr>
          <p:nvPr>
            <p:ph type="title"/>
          </p:nvPr>
        </p:nvSpPr>
        <p:spPr>
          <a:xfrm>
            <a:off x="1506540" y="152400"/>
            <a:ext cx="7637459" cy="1066800"/>
          </a:xfrm>
          <a:effectLst>
            <a:outerShdw blurRad="25400" dist="25400" dir="2700000" algn="tl" rotWithShape="0">
              <a:prstClr val="black">
                <a:alpha val="40000"/>
              </a:prstClr>
            </a:outerShdw>
          </a:effectLst>
        </p:spPr>
        <p:txBody>
          <a:bodyPr/>
          <a:lstStyle/>
          <a:p>
            <a:pPr algn="ctr"/>
            <a:r>
              <a:rPr lang="en-US" sz="2800" b="1" dirty="0" smtClean="0">
                <a:solidFill>
                  <a:srgbClr val="FFFFCC"/>
                </a:solidFill>
                <a:latin typeface="Arial" pitchFamily="34" charset="0"/>
                <a:cs typeface="Arial" pitchFamily="34" charset="0"/>
              </a:rPr>
              <a:t>Seamless Suite of Forecasts </a:t>
            </a:r>
            <a:r>
              <a:rPr lang="en-US" sz="2800" b="1" dirty="0">
                <a:solidFill>
                  <a:srgbClr val="FFFFCC"/>
                </a:solidFill>
                <a:latin typeface="Arial" pitchFamily="34" charset="0"/>
                <a:cs typeface="Arial" pitchFamily="34" charset="0"/>
              </a:rPr>
              <a:t>Increasingly Based on Multi-Model Ensembles</a:t>
            </a:r>
          </a:p>
        </p:txBody>
      </p:sp>
      <p:sp>
        <p:nvSpPr>
          <p:cNvPr id="6" name="Rectangle 5"/>
          <p:cNvSpPr/>
          <p:nvPr/>
        </p:nvSpPr>
        <p:spPr>
          <a:xfrm>
            <a:off x="6214576" y="4494987"/>
            <a:ext cx="2717611" cy="685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Box 6"/>
          <p:cNvSpPr txBox="1">
            <a:spLocks noChangeArrowheads="1"/>
          </p:cNvSpPr>
          <p:nvPr/>
        </p:nvSpPr>
        <p:spPr bwMode="auto">
          <a:xfrm>
            <a:off x="7172434" y="1425488"/>
            <a:ext cx="1143000" cy="461657"/>
          </a:xfrm>
          <a:prstGeom prst="rect">
            <a:avLst/>
          </a:prstGeom>
          <a:noFill/>
          <a:ln w="28575">
            <a:noFill/>
            <a:miter lim="800000"/>
            <a:headEnd/>
            <a:tailEnd/>
          </a:ln>
          <a:effectLst>
            <a:outerShdw algn="ctr" rotWithShape="0">
              <a:schemeClr val="tx1"/>
            </a:outerShdw>
          </a:effectLst>
        </p:spPr>
        <p:txBody>
          <a:bodyPr lIns="91432" tIns="45716" rIns="91432" bIns="45716">
            <a:spAutoFit/>
          </a:bodyPr>
          <a:lstStyle/>
          <a:p>
            <a:pPr eaLnBrk="0" fontAlgn="base" hangingPunct="0">
              <a:spcBef>
                <a:spcPct val="0"/>
              </a:spcBef>
              <a:spcAft>
                <a:spcPct val="0"/>
              </a:spcAft>
              <a:defRPr/>
            </a:pPr>
            <a:r>
              <a:rPr lang="en-US" sz="1200" b="1" dirty="0">
                <a:solidFill>
                  <a:prstClr val="black"/>
                </a:solidFill>
                <a:cs typeface="Times New Roman" pitchFamily="18" charset="0"/>
              </a:rPr>
              <a:t>Forecast </a:t>
            </a:r>
          </a:p>
          <a:p>
            <a:pPr eaLnBrk="0" fontAlgn="base" hangingPunct="0">
              <a:spcBef>
                <a:spcPct val="0"/>
              </a:spcBef>
              <a:spcAft>
                <a:spcPct val="0"/>
              </a:spcAft>
              <a:defRPr/>
            </a:pPr>
            <a:r>
              <a:rPr lang="en-US" sz="1200" b="1" dirty="0">
                <a:solidFill>
                  <a:prstClr val="black"/>
                </a:solidFill>
                <a:cs typeface="Times New Roman" pitchFamily="18" charset="0"/>
              </a:rPr>
              <a:t>Uncertainty</a:t>
            </a:r>
          </a:p>
        </p:txBody>
      </p:sp>
      <p:sp>
        <p:nvSpPr>
          <p:cNvPr id="11" name="Text Box 7"/>
          <p:cNvSpPr txBox="1">
            <a:spLocks noChangeArrowheads="1"/>
          </p:cNvSpPr>
          <p:nvPr/>
        </p:nvSpPr>
        <p:spPr bwMode="auto">
          <a:xfrm>
            <a:off x="1584325" y="4980809"/>
            <a:ext cx="1006475" cy="27699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808080"/>
                </a:solidFill>
                <a:effectLst>
                  <a:outerShdw blurRad="38100" dist="38100" dir="2700000" algn="tl">
                    <a:srgbClr val="000000"/>
                  </a:outerShdw>
                </a:effectLst>
                <a:cs typeface="Times New Roman" pitchFamily="18" charset="0"/>
              </a:rPr>
              <a:t>Minutes</a:t>
            </a:r>
          </a:p>
        </p:txBody>
      </p:sp>
      <p:sp>
        <p:nvSpPr>
          <p:cNvPr id="12" name="Text Box 8"/>
          <p:cNvSpPr txBox="1">
            <a:spLocks noChangeArrowheads="1"/>
          </p:cNvSpPr>
          <p:nvPr/>
        </p:nvSpPr>
        <p:spPr bwMode="auto">
          <a:xfrm>
            <a:off x="1874838" y="4416524"/>
            <a:ext cx="1020762" cy="27699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808080"/>
                </a:solidFill>
                <a:effectLst>
                  <a:outerShdw blurRad="38100" dist="38100" dir="2700000" algn="tl">
                    <a:srgbClr val="000000"/>
                  </a:outerShdw>
                </a:effectLst>
                <a:cs typeface="Times New Roman" pitchFamily="18" charset="0"/>
              </a:rPr>
              <a:t>Hours</a:t>
            </a:r>
          </a:p>
        </p:txBody>
      </p:sp>
      <p:sp>
        <p:nvSpPr>
          <p:cNvPr id="13" name="Text Box 9"/>
          <p:cNvSpPr txBox="1">
            <a:spLocks noChangeArrowheads="1"/>
          </p:cNvSpPr>
          <p:nvPr/>
        </p:nvSpPr>
        <p:spPr bwMode="auto">
          <a:xfrm>
            <a:off x="2230437" y="3938686"/>
            <a:ext cx="1046163" cy="27699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808080"/>
                </a:solidFill>
                <a:effectLst>
                  <a:outerShdw blurRad="38100" dist="38100" dir="2700000" algn="tl">
                    <a:srgbClr val="000000"/>
                  </a:outerShdw>
                </a:effectLst>
                <a:cs typeface="Times New Roman" pitchFamily="18" charset="0"/>
              </a:rPr>
              <a:t>Days</a:t>
            </a:r>
          </a:p>
        </p:txBody>
      </p:sp>
      <p:sp>
        <p:nvSpPr>
          <p:cNvPr id="14" name="Text Box 10"/>
          <p:cNvSpPr txBox="1">
            <a:spLocks noChangeArrowheads="1"/>
          </p:cNvSpPr>
          <p:nvPr/>
        </p:nvSpPr>
        <p:spPr bwMode="auto">
          <a:xfrm>
            <a:off x="2514600" y="3462436"/>
            <a:ext cx="1082675" cy="276991"/>
          </a:xfrm>
          <a:prstGeom prst="rect">
            <a:avLst/>
          </a:prstGeom>
          <a:gradFill rotWithShape="0">
            <a:gsLst>
              <a:gs pos="0">
                <a:srgbClr val="CCFFCC"/>
              </a:gs>
              <a:gs pos="100000">
                <a:srgbClr val="339933"/>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808080"/>
                </a:solidFill>
                <a:effectLst>
                  <a:outerShdw blurRad="38100" dist="38100" dir="2700000" algn="tl">
                    <a:srgbClr val="000000"/>
                  </a:outerShdw>
                </a:effectLst>
                <a:cs typeface="Times New Roman" pitchFamily="18" charset="0"/>
              </a:rPr>
              <a:t>1 Week</a:t>
            </a:r>
          </a:p>
        </p:txBody>
      </p:sp>
      <p:sp>
        <p:nvSpPr>
          <p:cNvPr id="15" name="Text Box 11"/>
          <p:cNvSpPr txBox="1">
            <a:spLocks noChangeArrowheads="1"/>
          </p:cNvSpPr>
          <p:nvPr/>
        </p:nvSpPr>
        <p:spPr bwMode="auto">
          <a:xfrm>
            <a:off x="3114675" y="2998888"/>
            <a:ext cx="1125538" cy="27699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ffectLst>
                  <a:outerShdw blurRad="38100" dist="38100" dir="2700000" algn="tl">
                    <a:srgbClr val="FFFFFF"/>
                  </a:outerShdw>
                </a:effectLst>
                <a:cs typeface="Times New Roman" pitchFamily="18" charset="0"/>
              </a:rPr>
              <a:t>2 Week</a:t>
            </a:r>
          </a:p>
        </p:txBody>
      </p:sp>
      <p:sp>
        <p:nvSpPr>
          <p:cNvPr id="16" name="Text Box 12"/>
          <p:cNvSpPr txBox="1">
            <a:spLocks noChangeArrowheads="1"/>
          </p:cNvSpPr>
          <p:nvPr/>
        </p:nvSpPr>
        <p:spPr bwMode="auto">
          <a:xfrm>
            <a:off x="3575058" y="2567088"/>
            <a:ext cx="1179513" cy="27699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ffectLst>
                  <a:outerShdw blurRad="38100" dist="38100" dir="2700000" algn="tl">
                    <a:srgbClr val="FFFFFF"/>
                  </a:outerShdw>
                </a:effectLst>
                <a:cs typeface="Times New Roman" pitchFamily="18" charset="0"/>
              </a:rPr>
              <a:t>Months</a:t>
            </a:r>
          </a:p>
        </p:txBody>
      </p:sp>
      <p:sp>
        <p:nvSpPr>
          <p:cNvPr id="17" name="Text Box 13"/>
          <p:cNvSpPr txBox="1">
            <a:spLocks noChangeArrowheads="1"/>
          </p:cNvSpPr>
          <p:nvPr/>
        </p:nvSpPr>
        <p:spPr bwMode="auto">
          <a:xfrm>
            <a:off x="4505333" y="2159100"/>
            <a:ext cx="1177925" cy="27699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ffectLst>
                  <a:outerShdw blurRad="38100" dist="38100" dir="2700000" algn="tl">
                    <a:srgbClr val="FFFFFF"/>
                  </a:outerShdw>
                </a:effectLst>
                <a:cs typeface="Times New Roman" pitchFamily="18" charset="0"/>
              </a:rPr>
              <a:t>Seasons</a:t>
            </a:r>
          </a:p>
        </p:txBody>
      </p:sp>
      <p:sp>
        <p:nvSpPr>
          <p:cNvPr id="18" name="Text Box 14"/>
          <p:cNvSpPr txBox="1">
            <a:spLocks noChangeArrowheads="1"/>
          </p:cNvSpPr>
          <p:nvPr/>
        </p:nvSpPr>
        <p:spPr bwMode="auto">
          <a:xfrm>
            <a:off x="5821363" y="1909861"/>
            <a:ext cx="1160462" cy="276991"/>
          </a:xfrm>
          <a:prstGeom prst="rect">
            <a:avLst/>
          </a:prstGeom>
          <a:gradFill rotWithShape="0">
            <a:gsLst>
              <a:gs pos="0">
                <a:srgbClr val="FF9933"/>
              </a:gs>
              <a:gs pos="100000">
                <a:srgbClr val="800000"/>
              </a:gs>
            </a:gsLst>
            <a:path path="shape">
              <a:fillToRect l="50000" t="50000" r="50000" b="50000"/>
            </a:path>
          </a:gradFill>
          <a:ln w="28575">
            <a:solidFill>
              <a:schemeClr val="bg2"/>
            </a:solidFill>
            <a:miter lim="800000"/>
            <a:headEnd/>
            <a:tailEnd/>
          </a:ln>
          <a:effectLst/>
        </p:spPr>
        <p:txBody>
          <a:bodyPr lIns="91432" tIns="45716" rIns="91432" bIns="45716">
            <a:spAutoFit/>
          </a:bodyPr>
          <a:lstStyle/>
          <a:p>
            <a:pPr algn="ctr" eaLnBrk="0" fontAlgn="base" hangingPunct="0">
              <a:spcBef>
                <a:spcPct val="0"/>
              </a:spcBef>
              <a:spcAft>
                <a:spcPct val="0"/>
              </a:spcAft>
              <a:defRPr/>
            </a:pPr>
            <a:r>
              <a:rPr lang="en-US" sz="1200" b="1" i="1" dirty="0">
                <a:solidFill>
                  <a:srgbClr val="000000"/>
                </a:solidFill>
                <a:effectLst>
                  <a:outerShdw blurRad="38100" dist="38100" dir="2700000" algn="tl">
                    <a:srgbClr val="FFFFFF"/>
                  </a:outerShdw>
                </a:effectLst>
                <a:cs typeface="Times New Roman" pitchFamily="18" charset="0"/>
              </a:rPr>
              <a:t>Years</a:t>
            </a:r>
          </a:p>
        </p:txBody>
      </p:sp>
      <p:sp>
        <p:nvSpPr>
          <p:cNvPr id="19" name="Line 23"/>
          <p:cNvSpPr>
            <a:spLocks noChangeShapeType="1"/>
          </p:cNvSpPr>
          <p:nvPr/>
        </p:nvSpPr>
        <p:spPr bwMode="auto">
          <a:xfrm>
            <a:off x="1482727" y="1825717"/>
            <a:ext cx="0" cy="3538539"/>
          </a:xfrm>
          <a:prstGeom prst="line">
            <a:avLst/>
          </a:prstGeom>
          <a:noFill/>
          <a:ln w="28575">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prstClr val="black"/>
              </a:solidFill>
            </a:endParaRPr>
          </a:p>
        </p:txBody>
      </p:sp>
      <p:sp>
        <p:nvSpPr>
          <p:cNvPr id="20" name="Text Box 24"/>
          <p:cNvSpPr txBox="1">
            <a:spLocks noChangeArrowheads="1"/>
          </p:cNvSpPr>
          <p:nvPr/>
        </p:nvSpPr>
        <p:spPr bwMode="auto">
          <a:xfrm rot="16200000">
            <a:off x="575878" y="3592368"/>
            <a:ext cx="1861326" cy="286224"/>
          </a:xfrm>
          <a:prstGeom prst="rect">
            <a:avLst/>
          </a:prstGeom>
          <a:gradFill rotWithShape="0">
            <a:gsLst>
              <a:gs pos="0">
                <a:srgbClr val="767647"/>
              </a:gs>
              <a:gs pos="50000">
                <a:srgbClr val="FFFF99"/>
              </a:gs>
              <a:gs pos="100000">
                <a:srgbClr val="767647"/>
              </a:gs>
            </a:gsLst>
            <a:lin ang="0" scaled="1"/>
          </a:gradFill>
          <a:ln>
            <a:noFill/>
          </a:ln>
          <a:effectLst>
            <a:outerShdw algn="ctr" rotWithShape="0">
              <a:schemeClr val="tx1"/>
            </a:outerShdw>
          </a:effectLst>
          <a:extLs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fontAlgn="base">
              <a:lnSpc>
                <a:spcPct val="90000"/>
              </a:lnSpc>
              <a:spcBef>
                <a:spcPct val="0"/>
              </a:spcBef>
              <a:spcAft>
                <a:spcPct val="0"/>
              </a:spcAft>
            </a:pPr>
            <a:r>
              <a:rPr lang="en-US" sz="1400" b="1" dirty="0">
                <a:solidFill>
                  <a:prstClr val="black"/>
                </a:solidFill>
                <a:cs typeface="Times New Roman" pitchFamily="18" charset="0"/>
              </a:rPr>
              <a:t>Forecast Lead Time</a:t>
            </a:r>
          </a:p>
        </p:txBody>
      </p:sp>
      <p:grpSp>
        <p:nvGrpSpPr>
          <p:cNvPr id="21" name="Group 25"/>
          <p:cNvGrpSpPr>
            <a:grpSpLocks/>
          </p:cNvGrpSpPr>
          <p:nvPr/>
        </p:nvGrpSpPr>
        <p:grpSpPr bwMode="auto">
          <a:xfrm>
            <a:off x="7" y="2138459"/>
            <a:ext cx="1420813" cy="3055939"/>
            <a:chOff x="18" y="1231"/>
            <a:chExt cx="895" cy="1925"/>
          </a:xfrm>
          <a:effectLst/>
        </p:grpSpPr>
        <p:sp>
          <p:nvSpPr>
            <p:cNvPr id="22" name="Text Box 26"/>
            <p:cNvSpPr txBox="1">
              <a:spLocks noChangeArrowheads="1"/>
            </p:cNvSpPr>
            <p:nvPr/>
          </p:nvSpPr>
          <p:spPr bwMode="auto">
            <a:xfrm>
              <a:off x="18" y="2865"/>
              <a:ext cx="895" cy="291"/>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dirty="0">
                  <a:solidFill>
                    <a:prstClr val="black"/>
                  </a:solidFill>
                  <a:latin typeface="Arial" panose="020B0604020202020204" pitchFamily="34" charset="0"/>
                  <a:cs typeface="Arial" panose="020B0604020202020204" pitchFamily="34" charset="0"/>
                </a:rPr>
                <a:t>Warnings &amp; Alert Coordination</a:t>
              </a:r>
            </a:p>
          </p:txBody>
        </p:sp>
        <p:sp>
          <p:nvSpPr>
            <p:cNvPr id="23" name="Text Box 27"/>
            <p:cNvSpPr txBox="1">
              <a:spLocks noChangeArrowheads="1"/>
            </p:cNvSpPr>
            <p:nvPr/>
          </p:nvSpPr>
          <p:spPr bwMode="auto">
            <a:xfrm>
              <a:off x="287" y="2550"/>
              <a:ext cx="626"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dirty="0">
                  <a:solidFill>
                    <a:prstClr val="black"/>
                  </a:solidFill>
                  <a:latin typeface="Arial" panose="020B0604020202020204" pitchFamily="34" charset="0"/>
                  <a:cs typeface="Arial" panose="020B0604020202020204" pitchFamily="34" charset="0"/>
                </a:rPr>
                <a:t>Watches</a:t>
              </a:r>
            </a:p>
          </p:txBody>
        </p:sp>
        <p:sp>
          <p:nvSpPr>
            <p:cNvPr id="24" name="Text Box 28"/>
            <p:cNvSpPr txBox="1">
              <a:spLocks noChangeArrowheads="1"/>
            </p:cNvSpPr>
            <p:nvPr/>
          </p:nvSpPr>
          <p:spPr bwMode="auto">
            <a:xfrm>
              <a:off x="187" y="2235"/>
              <a:ext cx="726"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dirty="0">
                  <a:solidFill>
                    <a:prstClr val="black"/>
                  </a:solidFill>
                  <a:latin typeface="Arial" panose="020B0604020202020204" pitchFamily="34" charset="0"/>
                  <a:cs typeface="Arial" panose="020B0604020202020204" pitchFamily="34" charset="0"/>
                </a:rPr>
                <a:t>Forecasts</a:t>
              </a:r>
            </a:p>
          </p:txBody>
        </p:sp>
        <p:sp>
          <p:nvSpPr>
            <p:cNvPr id="25" name="Text Box 29"/>
            <p:cNvSpPr txBox="1">
              <a:spLocks noChangeArrowheads="1"/>
            </p:cNvSpPr>
            <p:nvPr/>
          </p:nvSpPr>
          <p:spPr bwMode="auto">
            <a:xfrm>
              <a:off x="93" y="1794"/>
              <a:ext cx="8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eaLnBrk="1" fontAlgn="base" hangingPunct="1">
                <a:spcBef>
                  <a:spcPct val="50000"/>
                </a:spcBef>
                <a:spcAft>
                  <a:spcPct val="0"/>
                </a:spcAft>
              </a:pPr>
              <a:r>
                <a:rPr lang="en-US" sz="1200" dirty="0">
                  <a:solidFill>
                    <a:prstClr val="black"/>
                  </a:solidFill>
                  <a:cs typeface="Arial" panose="020B0604020202020204" pitchFamily="34" charset="0"/>
                </a:rPr>
                <a:t>Threats Assessments</a:t>
              </a:r>
            </a:p>
          </p:txBody>
        </p:sp>
        <p:sp>
          <p:nvSpPr>
            <p:cNvPr id="26" name="Text Box 30"/>
            <p:cNvSpPr txBox="1">
              <a:spLocks noChangeArrowheads="1"/>
            </p:cNvSpPr>
            <p:nvPr/>
          </p:nvSpPr>
          <p:spPr bwMode="auto">
            <a:xfrm>
              <a:off x="208" y="1544"/>
              <a:ext cx="705"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dirty="0">
                  <a:solidFill>
                    <a:prstClr val="black"/>
                  </a:solidFill>
                  <a:latin typeface="Arial" panose="020B0604020202020204" pitchFamily="34" charset="0"/>
                  <a:cs typeface="Arial" panose="020B0604020202020204" pitchFamily="34" charset="0"/>
                </a:rPr>
                <a:t>Guidance</a:t>
              </a:r>
            </a:p>
          </p:txBody>
        </p:sp>
        <p:sp>
          <p:nvSpPr>
            <p:cNvPr id="27" name="Text Box 31"/>
            <p:cNvSpPr txBox="1">
              <a:spLocks noChangeArrowheads="1"/>
            </p:cNvSpPr>
            <p:nvPr/>
          </p:nvSpPr>
          <p:spPr bwMode="auto">
            <a:xfrm>
              <a:off x="338" y="1231"/>
              <a:ext cx="575" cy="174"/>
            </a:xfrm>
            <a:prstGeom prst="rect">
              <a:avLst/>
            </a:prstGeom>
            <a:noFill/>
            <a:ln w="9525">
              <a:noFill/>
              <a:miter lim="800000"/>
              <a:headEnd/>
              <a:tailEnd/>
            </a:ln>
            <a:effectLst/>
          </p:spPr>
          <p:txBody>
            <a:bodyPr>
              <a:spAutoFit/>
            </a:bodyPr>
            <a:lstStyle/>
            <a:p>
              <a:pPr algn="r" fontAlgn="base">
                <a:spcBef>
                  <a:spcPct val="50000"/>
                </a:spcBef>
                <a:spcAft>
                  <a:spcPct val="0"/>
                </a:spcAft>
                <a:defRPr/>
              </a:pPr>
              <a:r>
                <a:rPr lang="en-US" sz="1200" dirty="0">
                  <a:solidFill>
                    <a:prstClr val="black"/>
                  </a:solidFill>
                  <a:latin typeface="Arial" panose="020B0604020202020204" pitchFamily="34" charset="0"/>
                  <a:cs typeface="Arial" panose="020B0604020202020204" pitchFamily="34" charset="0"/>
                </a:rPr>
                <a:t>Outlook</a:t>
              </a:r>
            </a:p>
          </p:txBody>
        </p:sp>
      </p:grpSp>
      <p:sp>
        <p:nvSpPr>
          <p:cNvPr id="28" name="Line 33"/>
          <p:cNvSpPr>
            <a:spLocks noChangeShapeType="1"/>
          </p:cNvSpPr>
          <p:nvPr/>
        </p:nvSpPr>
        <p:spPr bwMode="auto">
          <a:xfrm>
            <a:off x="1482725" y="5327835"/>
            <a:ext cx="75692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dirty="0">
              <a:solidFill>
                <a:prstClr val="black"/>
              </a:solidFill>
            </a:endParaRPr>
          </a:p>
        </p:txBody>
      </p:sp>
      <p:sp>
        <p:nvSpPr>
          <p:cNvPr id="29" name="Text Box 34"/>
          <p:cNvSpPr txBox="1">
            <a:spLocks noChangeArrowheads="1"/>
          </p:cNvSpPr>
          <p:nvPr/>
        </p:nvSpPr>
        <p:spPr bwMode="auto">
          <a:xfrm>
            <a:off x="4427541" y="5234083"/>
            <a:ext cx="1243013" cy="276999"/>
          </a:xfrm>
          <a:prstGeom prst="rect">
            <a:avLst/>
          </a:prstGeom>
          <a:gradFill rotWithShape="0">
            <a:gsLst>
              <a:gs pos="0">
                <a:srgbClr val="767647"/>
              </a:gs>
              <a:gs pos="50000">
                <a:srgbClr val="FFFF99"/>
              </a:gs>
              <a:gs pos="100000">
                <a:srgbClr val="7676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50000"/>
              </a:spcBef>
              <a:spcAft>
                <a:spcPct val="0"/>
              </a:spcAft>
            </a:pPr>
            <a:r>
              <a:rPr lang="en-US" sz="1200" b="1" dirty="0">
                <a:solidFill>
                  <a:prstClr val="black"/>
                </a:solidFill>
                <a:cs typeface="Times New Roman" pitchFamily="18" charset="0"/>
              </a:rPr>
              <a:t>Benefits</a:t>
            </a:r>
          </a:p>
        </p:txBody>
      </p:sp>
      <p:sp>
        <p:nvSpPr>
          <p:cNvPr id="30" name="Text Box 46"/>
          <p:cNvSpPr txBox="1">
            <a:spLocks noChangeArrowheads="1"/>
          </p:cNvSpPr>
          <p:nvPr/>
        </p:nvSpPr>
        <p:spPr bwMode="auto">
          <a:xfrm rot="-3836886">
            <a:off x="2509048" y="5770147"/>
            <a:ext cx="900113"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Maritime</a:t>
            </a:r>
          </a:p>
        </p:txBody>
      </p:sp>
      <p:sp>
        <p:nvSpPr>
          <p:cNvPr id="31" name="Text Box 47"/>
          <p:cNvSpPr txBox="1">
            <a:spLocks noChangeArrowheads="1"/>
          </p:cNvSpPr>
          <p:nvPr/>
        </p:nvSpPr>
        <p:spPr bwMode="auto">
          <a:xfrm rot="-3833730">
            <a:off x="1687596" y="5836027"/>
            <a:ext cx="1101567"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Life &amp; Property</a:t>
            </a:r>
          </a:p>
        </p:txBody>
      </p:sp>
      <p:sp>
        <p:nvSpPr>
          <p:cNvPr id="32" name="Text Box 49"/>
          <p:cNvSpPr txBox="1">
            <a:spLocks noChangeArrowheads="1"/>
          </p:cNvSpPr>
          <p:nvPr/>
        </p:nvSpPr>
        <p:spPr bwMode="auto">
          <a:xfrm rot="-3833730">
            <a:off x="6006840" y="5705852"/>
            <a:ext cx="845087"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Recreation</a:t>
            </a:r>
          </a:p>
        </p:txBody>
      </p:sp>
      <p:sp>
        <p:nvSpPr>
          <p:cNvPr id="33" name="Text Box 50"/>
          <p:cNvSpPr txBox="1">
            <a:spLocks noChangeArrowheads="1"/>
          </p:cNvSpPr>
          <p:nvPr/>
        </p:nvSpPr>
        <p:spPr bwMode="auto">
          <a:xfrm rot="-3833730">
            <a:off x="6381421" y="5715378"/>
            <a:ext cx="857911"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Ecosystem</a:t>
            </a:r>
          </a:p>
        </p:txBody>
      </p:sp>
      <p:sp>
        <p:nvSpPr>
          <p:cNvPr id="34" name="Text Box 51"/>
          <p:cNvSpPr txBox="1">
            <a:spLocks noChangeArrowheads="1"/>
          </p:cNvSpPr>
          <p:nvPr/>
        </p:nvSpPr>
        <p:spPr bwMode="auto">
          <a:xfrm rot="-3833730">
            <a:off x="7088922" y="5766178"/>
            <a:ext cx="966915"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Environment</a:t>
            </a:r>
          </a:p>
        </p:txBody>
      </p:sp>
      <p:sp>
        <p:nvSpPr>
          <p:cNvPr id="35" name="Text Box 52"/>
          <p:cNvSpPr txBox="1">
            <a:spLocks noChangeArrowheads="1"/>
          </p:cNvSpPr>
          <p:nvPr/>
        </p:nvSpPr>
        <p:spPr bwMode="auto">
          <a:xfrm rot="-3833730">
            <a:off x="3380635" y="5896926"/>
            <a:ext cx="1406253"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cs typeface="Times New Roman" pitchFamily="18" charset="0"/>
              </a:rPr>
              <a:t>Emergency Mgmt </a:t>
            </a:r>
          </a:p>
        </p:txBody>
      </p:sp>
      <p:sp>
        <p:nvSpPr>
          <p:cNvPr id="36" name="Text Box 53"/>
          <p:cNvSpPr txBox="1">
            <a:spLocks noChangeArrowheads="1"/>
          </p:cNvSpPr>
          <p:nvPr/>
        </p:nvSpPr>
        <p:spPr bwMode="auto">
          <a:xfrm rot="-3833730">
            <a:off x="5644775" y="5716966"/>
            <a:ext cx="867529"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Agriculture</a:t>
            </a:r>
          </a:p>
        </p:txBody>
      </p:sp>
      <p:sp>
        <p:nvSpPr>
          <p:cNvPr id="37" name="Text Box 54"/>
          <p:cNvSpPr txBox="1">
            <a:spLocks noChangeArrowheads="1"/>
          </p:cNvSpPr>
          <p:nvPr/>
        </p:nvSpPr>
        <p:spPr bwMode="auto">
          <a:xfrm rot="-3836886">
            <a:off x="5085702" y="5763083"/>
            <a:ext cx="1354139"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fontAlgn="base">
              <a:spcBef>
                <a:spcPct val="0"/>
              </a:spcBef>
              <a:spcAft>
                <a:spcPct val="0"/>
              </a:spcAft>
            </a:pPr>
            <a:r>
              <a:rPr lang="en-US" sz="1000" b="1" dirty="0">
                <a:cs typeface="Times New Roman" pitchFamily="18" charset="0"/>
              </a:rPr>
              <a:t>Reservoir Control</a:t>
            </a:r>
          </a:p>
        </p:txBody>
      </p:sp>
      <p:sp>
        <p:nvSpPr>
          <p:cNvPr id="38" name="Text Box 55"/>
          <p:cNvSpPr txBox="1">
            <a:spLocks noChangeArrowheads="1"/>
          </p:cNvSpPr>
          <p:nvPr/>
        </p:nvSpPr>
        <p:spPr bwMode="auto">
          <a:xfrm rot="-3836886">
            <a:off x="4386698" y="5893971"/>
            <a:ext cx="1192938"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Energy Planning</a:t>
            </a:r>
          </a:p>
        </p:txBody>
      </p:sp>
      <p:sp>
        <p:nvSpPr>
          <p:cNvPr id="39" name="Text Box 56"/>
          <p:cNvSpPr txBox="1">
            <a:spLocks noChangeArrowheads="1"/>
          </p:cNvSpPr>
          <p:nvPr/>
        </p:nvSpPr>
        <p:spPr bwMode="auto">
          <a:xfrm rot="-3833730">
            <a:off x="4089140" y="5739190"/>
            <a:ext cx="845087"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Commerce</a:t>
            </a:r>
          </a:p>
        </p:txBody>
      </p:sp>
      <p:sp>
        <p:nvSpPr>
          <p:cNvPr id="40" name="Text Box 57"/>
          <p:cNvSpPr txBox="1">
            <a:spLocks noChangeArrowheads="1"/>
          </p:cNvSpPr>
          <p:nvPr/>
        </p:nvSpPr>
        <p:spPr bwMode="auto">
          <a:xfrm rot="-3833730">
            <a:off x="4903390" y="5837064"/>
            <a:ext cx="931649"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Hydropower</a:t>
            </a:r>
          </a:p>
        </p:txBody>
      </p:sp>
      <p:sp>
        <p:nvSpPr>
          <p:cNvPr id="41" name="Text Box 58"/>
          <p:cNvSpPr txBox="1">
            <a:spLocks noChangeArrowheads="1"/>
          </p:cNvSpPr>
          <p:nvPr/>
        </p:nvSpPr>
        <p:spPr bwMode="auto">
          <a:xfrm rot="-3836886">
            <a:off x="3208316" y="5795547"/>
            <a:ext cx="958900"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Fire Weather</a:t>
            </a:r>
          </a:p>
        </p:txBody>
      </p:sp>
      <p:sp>
        <p:nvSpPr>
          <p:cNvPr id="42" name="Text Box 59"/>
          <p:cNvSpPr txBox="1">
            <a:spLocks noChangeArrowheads="1"/>
          </p:cNvSpPr>
          <p:nvPr/>
        </p:nvSpPr>
        <p:spPr bwMode="auto">
          <a:xfrm rot="-3833730">
            <a:off x="6831020" y="5623302"/>
            <a:ext cx="666751"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Health</a:t>
            </a:r>
          </a:p>
        </p:txBody>
      </p:sp>
      <p:sp>
        <p:nvSpPr>
          <p:cNvPr id="43" name="Text Box 60"/>
          <p:cNvSpPr txBox="1">
            <a:spLocks noChangeArrowheads="1"/>
          </p:cNvSpPr>
          <p:nvPr/>
        </p:nvSpPr>
        <p:spPr bwMode="auto">
          <a:xfrm rot="-3833730">
            <a:off x="2209801" y="5701090"/>
            <a:ext cx="762000" cy="246213"/>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432" tIns="45716" rIns="91432" bIns="45716">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r" fontAlgn="base">
              <a:spcBef>
                <a:spcPct val="0"/>
              </a:spcBef>
              <a:spcAft>
                <a:spcPct val="0"/>
              </a:spcAft>
            </a:pPr>
            <a:r>
              <a:rPr lang="en-US" sz="1000" b="1" dirty="0">
                <a:solidFill>
                  <a:prstClr val="black"/>
                </a:solidFill>
                <a:cs typeface="Times New Roman" pitchFamily="18" charset="0"/>
              </a:rPr>
              <a:t>Aviation</a:t>
            </a:r>
          </a:p>
        </p:txBody>
      </p:sp>
      <p:sp>
        <p:nvSpPr>
          <p:cNvPr id="44" name="Text Box 19"/>
          <p:cNvSpPr txBox="1">
            <a:spLocks noChangeArrowheads="1"/>
          </p:cNvSpPr>
          <p:nvPr/>
        </p:nvSpPr>
        <p:spPr bwMode="auto">
          <a:xfrm>
            <a:off x="4199164" y="3180538"/>
            <a:ext cx="4724400" cy="307777"/>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0"/>
              </a:spcBef>
              <a:spcAft>
                <a:spcPct val="0"/>
              </a:spcAft>
              <a:buFontTx/>
              <a:buChar char="•"/>
            </a:pPr>
            <a:r>
              <a:rPr lang="en-US" sz="1400" b="1" dirty="0">
                <a:solidFill>
                  <a:srgbClr val="FF0000"/>
                </a:solidFill>
              </a:rPr>
              <a:t>North American Ensemble Forecast System</a:t>
            </a:r>
          </a:p>
        </p:txBody>
      </p:sp>
      <p:sp>
        <p:nvSpPr>
          <p:cNvPr id="45" name="Text Box 20"/>
          <p:cNvSpPr txBox="1">
            <a:spLocks noChangeArrowheads="1"/>
          </p:cNvSpPr>
          <p:nvPr/>
        </p:nvSpPr>
        <p:spPr bwMode="auto">
          <a:xfrm>
            <a:off x="4746887" y="2848269"/>
            <a:ext cx="3155030" cy="307777"/>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pPr>
            <a:r>
              <a:rPr lang="en-US" sz="1400" b="1" dirty="0">
                <a:solidFill>
                  <a:prstClr val="black"/>
                </a:solidFill>
              </a:rPr>
              <a:t>Climate Forecast </a:t>
            </a:r>
            <a:r>
              <a:rPr lang="en-US" sz="1400" b="1" dirty="0" smtClean="0">
                <a:solidFill>
                  <a:prstClr val="black"/>
                </a:solidFill>
              </a:rPr>
              <a:t>System—NMME </a:t>
            </a:r>
            <a:endParaRPr lang="en-US" sz="1400" b="1" dirty="0">
              <a:solidFill>
                <a:prstClr val="black"/>
              </a:solidFill>
            </a:endParaRPr>
          </a:p>
        </p:txBody>
      </p:sp>
      <p:sp>
        <p:nvSpPr>
          <p:cNvPr id="46" name="Text Box 35"/>
          <p:cNvSpPr txBox="1">
            <a:spLocks noChangeArrowheads="1"/>
          </p:cNvSpPr>
          <p:nvPr/>
        </p:nvSpPr>
        <p:spPr bwMode="auto">
          <a:xfrm>
            <a:off x="3581406" y="3915322"/>
            <a:ext cx="3012363" cy="307777"/>
          </a:xfrm>
          <a:prstGeom prst="rect">
            <a:avLst/>
          </a:prstGeom>
          <a:noFill/>
          <a:ln>
            <a:noFill/>
          </a:ln>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pPr>
            <a:r>
              <a:rPr lang="en-US" sz="1400" b="1" dirty="0">
                <a:solidFill>
                  <a:srgbClr val="54E43C"/>
                </a:solidFill>
              </a:rPr>
              <a:t>Short-Range Ensemble Forecast</a:t>
            </a:r>
          </a:p>
        </p:txBody>
      </p:sp>
      <p:sp>
        <p:nvSpPr>
          <p:cNvPr id="47" name="Text Box 40"/>
          <p:cNvSpPr txBox="1">
            <a:spLocks noChangeArrowheads="1"/>
          </p:cNvSpPr>
          <p:nvPr/>
        </p:nvSpPr>
        <p:spPr bwMode="auto">
          <a:xfrm>
            <a:off x="3852997" y="3680816"/>
            <a:ext cx="22862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pPr>
            <a:r>
              <a:rPr lang="en-US" sz="1400" b="1" dirty="0">
                <a:solidFill>
                  <a:srgbClr val="54E43C"/>
                </a:solidFill>
              </a:rPr>
              <a:t>Global Forecast System</a:t>
            </a:r>
          </a:p>
        </p:txBody>
      </p:sp>
      <p:sp>
        <p:nvSpPr>
          <p:cNvPr id="48" name="Text Box 41"/>
          <p:cNvSpPr txBox="1">
            <a:spLocks noChangeArrowheads="1"/>
          </p:cNvSpPr>
          <p:nvPr/>
        </p:nvSpPr>
        <p:spPr bwMode="auto">
          <a:xfrm>
            <a:off x="3484978" y="4152688"/>
            <a:ext cx="25889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pPr>
            <a:r>
              <a:rPr lang="en-US" sz="1400" b="1" dirty="0">
                <a:solidFill>
                  <a:prstClr val="black"/>
                </a:solidFill>
              </a:rPr>
              <a:t>North American Mesoscale </a:t>
            </a:r>
          </a:p>
        </p:txBody>
      </p:sp>
      <p:sp>
        <p:nvSpPr>
          <p:cNvPr id="49" name="Text Box 42"/>
          <p:cNvSpPr txBox="1">
            <a:spLocks noChangeArrowheads="1"/>
          </p:cNvSpPr>
          <p:nvPr/>
        </p:nvSpPr>
        <p:spPr bwMode="auto">
          <a:xfrm>
            <a:off x="3168508" y="4628338"/>
            <a:ext cx="14606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pPr>
            <a:r>
              <a:rPr lang="en-US" sz="1400" b="1" dirty="0" smtClean="0">
                <a:solidFill>
                  <a:prstClr val="black"/>
                </a:solidFill>
              </a:rPr>
              <a:t>Rapid Refresh</a:t>
            </a:r>
            <a:endParaRPr lang="en-US" sz="1400" b="1" dirty="0">
              <a:solidFill>
                <a:prstClr val="black"/>
              </a:solidFill>
            </a:endParaRPr>
          </a:p>
        </p:txBody>
      </p:sp>
      <p:sp>
        <p:nvSpPr>
          <p:cNvPr id="50" name="Text Box 43"/>
          <p:cNvSpPr txBox="1">
            <a:spLocks noChangeArrowheads="1"/>
          </p:cNvSpPr>
          <p:nvPr/>
        </p:nvSpPr>
        <p:spPr bwMode="auto">
          <a:xfrm>
            <a:off x="2978458" y="4908648"/>
            <a:ext cx="19078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pPr>
            <a:r>
              <a:rPr lang="en-US" sz="1400" b="1" dirty="0">
                <a:solidFill>
                  <a:prstClr val="black"/>
                </a:solidFill>
              </a:rPr>
              <a:t>Dispersion </a:t>
            </a:r>
            <a:r>
              <a:rPr lang="en-US" sz="1400" b="1" dirty="0" smtClean="0">
                <a:solidFill>
                  <a:prstClr val="black"/>
                </a:solidFill>
              </a:rPr>
              <a:t>(smoke)</a:t>
            </a:r>
            <a:endParaRPr lang="en-US" sz="1400" b="1" dirty="0">
              <a:solidFill>
                <a:prstClr val="black"/>
              </a:solidFill>
            </a:endParaRPr>
          </a:p>
        </p:txBody>
      </p:sp>
      <p:sp>
        <p:nvSpPr>
          <p:cNvPr id="51" name="Text Box 40"/>
          <p:cNvSpPr txBox="1">
            <a:spLocks noChangeArrowheads="1"/>
          </p:cNvSpPr>
          <p:nvPr/>
        </p:nvSpPr>
        <p:spPr bwMode="auto">
          <a:xfrm>
            <a:off x="4038606" y="3418802"/>
            <a:ext cx="31822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pPr>
            <a:r>
              <a:rPr lang="en-US" sz="1400" b="1" dirty="0">
                <a:solidFill>
                  <a:srgbClr val="54E43C"/>
                </a:solidFill>
              </a:rPr>
              <a:t>Global Ensemble Forecast System</a:t>
            </a:r>
          </a:p>
        </p:txBody>
      </p:sp>
      <p:sp>
        <p:nvSpPr>
          <p:cNvPr id="52" name="Text Box 53"/>
          <p:cNvSpPr txBox="1">
            <a:spLocks noChangeArrowheads="1"/>
          </p:cNvSpPr>
          <p:nvPr/>
        </p:nvSpPr>
        <p:spPr bwMode="auto">
          <a:xfrm>
            <a:off x="4121155" y="4374301"/>
            <a:ext cx="19466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pPr>
            <a:r>
              <a:rPr lang="en-US" sz="1400" b="1" dirty="0" smtClean="0">
                <a:solidFill>
                  <a:prstClr val="black"/>
                </a:solidFill>
              </a:rPr>
              <a:t>Regional Hurricane</a:t>
            </a:r>
          </a:p>
          <a:p>
            <a:pPr algn="ctr" eaLnBrk="1" fontAlgn="base" hangingPunct="1">
              <a:spcBef>
                <a:spcPct val="0"/>
              </a:spcBef>
              <a:spcAft>
                <a:spcPct val="0"/>
              </a:spcAft>
            </a:pPr>
            <a:endParaRPr lang="en-US" sz="800" b="1" dirty="0">
              <a:solidFill>
                <a:prstClr val="black"/>
              </a:solidFill>
            </a:endParaRPr>
          </a:p>
        </p:txBody>
      </p:sp>
      <p:sp>
        <p:nvSpPr>
          <p:cNvPr id="53" name="Text Box 54"/>
          <p:cNvSpPr txBox="1">
            <a:spLocks noChangeArrowheads="1"/>
          </p:cNvSpPr>
          <p:nvPr/>
        </p:nvSpPr>
        <p:spPr bwMode="auto">
          <a:xfrm>
            <a:off x="7743934" y="4469836"/>
            <a:ext cx="82804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pPr>
            <a:r>
              <a:rPr lang="en-US" sz="1300" b="1" dirty="0">
                <a:solidFill>
                  <a:prstClr val="black"/>
                </a:solidFill>
              </a:rPr>
              <a:t>Waves</a:t>
            </a:r>
          </a:p>
        </p:txBody>
      </p:sp>
      <p:sp>
        <p:nvSpPr>
          <p:cNvPr id="54" name="Text Box 55"/>
          <p:cNvSpPr txBox="1">
            <a:spLocks noChangeArrowheads="1"/>
          </p:cNvSpPr>
          <p:nvPr/>
        </p:nvSpPr>
        <p:spPr bwMode="auto">
          <a:xfrm>
            <a:off x="6172339" y="4466816"/>
            <a:ext cx="1676984"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pPr>
            <a:r>
              <a:rPr lang="en-US" sz="1300" b="1" dirty="0" smtClean="0">
                <a:solidFill>
                  <a:prstClr val="black"/>
                </a:solidFill>
              </a:rPr>
              <a:t>Global Ocean</a:t>
            </a:r>
            <a:endParaRPr lang="en-US" sz="1300" b="1" dirty="0">
              <a:solidFill>
                <a:prstClr val="black"/>
              </a:solidFill>
            </a:endParaRPr>
          </a:p>
        </p:txBody>
      </p:sp>
      <p:sp>
        <p:nvSpPr>
          <p:cNvPr id="55" name="Text Box 56"/>
          <p:cNvSpPr txBox="1">
            <a:spLocks noChangeArrowheads="1"/>
          </p:cNvSpPr>
          <p:nvPr/>
        </p:nvSpPr>
        <p:spPr bwMode="auto">
          <a:xfrm>
            <a:off x="6170728" y="4692511"/>
            <a:ext cx="1546129"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pPr>
            <a:r>
              <a:rPr lang="en-US" sz="1300" b="1" dirty="0">
                <a:solidFill>
                  <a:prstClr val="black"/>
                </a:solidFill>
              </a:rPr>
              <a:t> Space </a:t>
            </a:r>
            <a:r>
              <a:rPr lang="en-US" sz="1300" b="1" dirty="0" smtClean="0">
                <a:solidFill>
                  <a:prstClr val="black"/>
                </a:solidFill>
              </a:rPr>
              <a:t>Weather</a:t>
            </a:r>
            <a:endParaRPr lang="en-US" sz="1300" b="1" dirty="0">
              <a:solidFill>
                <a:prstClr val="black"/>
              </a:solidFill>
            </a:endParaRPr>
          </a:p>
        </p:txBody>
      </p:sp>
      <p:sp>
        <p:nvSpPr>
          <p:cNvPr id="57" name="Text Box 56"/>
          <p:cNvSpPr txBox="1">
            <a:spLocks noChangeArrowheads="1"/>
          </p:cNvSpPr>
          <p:nvPr/>
        </p:nvSpPr>
        <p:spPr bwMode="auto">
          <a:xfrm>
            <a:off x="7942341" y="5308298"/>
            <a:ext cx="1289427" cy="1107996"/>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pPr>
            <a:r>
              <a:rPr lang="en-US" sz="1100" b="1" dirty="0" smtClean="0">
                <a:solidFill>
                  <a:srgbClr val="54E43C"/>
                </a:solidFill>
              </a:rPr>
              <a:t>Tsunami</a:t>
            </a:r>
          </a:p>
          <a:p>
            <a:pPr marL="119063" indent="-119063" eaLnBrk="1" fontAlgn="base" hangingPunct="1">
              <a:spcBef>
                <a:spcPct val="0"/>
              </a:spcBef>
              <a:spcAft>
                <a:spcPct val="0"/>
              </a:spcAft>
              <a:buFont typeface="Arial" pitchFamily="34" charset="0"/>
              <a:buChar char="•"/>
            </a:pPr>
            <a:r>
              <a:rPr lang="en-US" sz="1100" b="1" dirty="0" smtClean="0">
                <a:solidFill>
                  <a:srgbClr val="54E43C"/>
                </a:solidFill>
              </a:rPr>
              <a:t>Whole Atmosphere</a:t>
            </a:r>
          </a:p>
          <a:p>
            <a:pPr marL="119063" indent="-119063" eaLnBrk="1" fontAlgn="base" hangingPunct="1">
              <a:spcBef>
                <a:spcPct val="0"/>
              </a:spcBef>
              <a:spcAft>
                <a:spcPct val="0"/>
              </a:spcAft>
              <a:buFont typeface="Arial" pitchFamily="34" charset="0"/>
              <a:buChar char="•"/>
            </a:pPr>
            <a:r>
              <a:rPr lang="en-US" sz="1100" b="1" dirty="0" smtClean="0">
                <a:solidFill>
                  <a:srgbClr val="54E43C"/>
                </a:solidFill>
              </a:rPr>
              <a:t>HRRR</a:t>
            </a:r>
          </a:p>
          <a:p>
            <a:pPr marL="119063" indent="-119063" eaLnBrk="1" fontAlgn="base" hangingPunct="1">
              <a:spcBef>
                <a:spcPct val="0"/>
              </a:spcBef>
              <a:spcAft>
                <a:spcPct val="0"/>
              </a:spcAft>
              <a:buFont typeface="Arial" pitchFamily="34" charset="0"/>
              <a:buChar char="•"/>
            </a:pPr>
            <a:r>
              <a:rPr lang="en-US" sz="1100" b="1" dirty="0" smtClean="0">
                <a:solidFill>
                  <a:srgbClr val="54E43C"/>
                </a:solidFill>
              </a:rPr>
              <a:t>NMME</a:t>
            </a:r>
          </a:p>
          <a:p>
            <a:pPr marL="119063" indent="-119063" eaLnBrk="1" fontAlgn="base" hangingPunct="1">
              <a:spcBef>
                <a:spcPct val="0"/>
              </a:spcBef>
              <a:spcAft>
                <a:spcPct val="0"/>
              </a:spcAft>
              <a:buFont typeface="Arial" pitchFamily="34" charset="0"/>
              <a:buChar char="•"/>
            </a:pPr>
            <a:r>
              <a:rPr lang="en-US" sz="1100" b="1" dirty="0" smtClean="0">
                <a:solidFill>
                  <a:srgbClr val="54E43C"/>
                </a:solidFill>
              </a:rPr>
              <a:t>NLDAS</a:t>
            </a:r>
            <a:endParaRPr lang="en-US" sz="1100" b="1" dirty="0">
              <a:solidFill>
                <a:srgbClr val="54E43C"/>
              </a:solidFill>
            </a:endParaRPr>
          </a:p>
        </p:txBody>
      </p:sp>
      <p:sp>
        <p:nvSpPr>
          <p:cNvPr id="58" name="Text Box 54"/>
          <p:cNvSpPr txBox="1">
            <a:spLocks noChangeArrowheads="1"/>
          </p:cNvSpPr>
          <p:nvPr/>
        </p:nvSpPr>
        <p:spPr bwMode="auto">
          <a:xfrm>
            <a:off x="6550579" y="3932036"/>
            <a:ext cx="16626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pPr>
            <a:r>
              <a:rPr lang="en-US" sz="1400" b="1" dirty="0" smtClean="0">
                <a:solidFill>
                  <a:srgbClr val="54E43C"/>
                </a:solidFill>
              </a:rPr>
              <a:t>Wave Ensemble</a:t>
            </a:r>
            <a:endParaRPr lang="en-US" sz="1400" b="1" dirty="0">
              <a:solidFill>
                <a:srgbClr val="54E43C"/>
              </a:solidFill>
            </a:endParaRPr>
          </a:p>
        </p:txBody>
      </p:sp>
      <p:sp>
        <p:nvSpPr>
          <p:cNvPr id="59" name="Text Box 56"/>
          <p:cNvSpPr txBox="1">
            <a:spLocks noChangeArrowheads="1"/>
          </p:cNvSpPr>
          <p:nvPr/>
        </p:nvSpPr>
        <p:spPr bwMode="auto">
          <a:xfrm>
            <a:off x="7758365" y="4695459"/>
            <a:ext cx="704360" cy="292388"/>
          </a:xfrm>
          <a:prstGeom prst="rect">
            <a:avLst/>
          </a:prstGeom>
          <a:noFill/>
          <a:ln w="9525">
            <a:noFill/>
            <a:prstDash val="dash"/>
            <a:miter lim="800000"/>
            <a:headEnd/>
            <a:tailEnd/>
          </a:ln>
          <a:effectLst/>
          <a:extLst>
            <a:ext uri="{909E8E84-426E-40DD-AFC4-6F175D3DCCD1}">
              <a14:hiddenFill xmlns:a14="http://schemas.microsoft.com/office/drawing/2010/main">
                <a:solidFill>
                  <a:schemeClr val="accent1"/>
                </a:solidFill>
              </a14:hiddenFill>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pPr>
            <a:r>
              <a:rPr lang="en-US" sz="1300" b="1" dirty="0" smtClean="0">
                <a:solidFill>
                  <a:prstClr val="black"/>
                </a:solidFill>
              </a:rPr>
              <a:t>Bays</a:t>
            </a:r>
            <a:endParaRPr lang="en-US" sz="1300" b="1" dirty="0">
              <a:solidFill>
                <a:prstClr val="black"/>
              </a:solidFill>
            </a:endParaRPr>
          </a:p>
        </p:txBody>
      </p:sp>
      <p:sp>
        <p:nvSpPr>
          <p:cNvPr id="60" name="Text Box 56"/>
          <p:cNvSpPr txBox="1">
            <a:spLocks noChangeArrowheads="1"/>
          </p:cNvSpPr>
          <p:nvPr/>
        </p:nvSpPr>
        <p:spPr bwMode="auto">
          <a:xfrm>
            <a:off x="6180442" y="4905011"/>
            <a:ext cx="135197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pPr>
            <a:r>
              <a:rPr lang="en-US" sz="1300" b="1" dirty="0">
                <a:solidFill>
                  <a:prstClr val="black"/>
                </a:solidFill>
              </a:rPr>
              <a:t> </a:t>
            </a:r>
            <a:r>
              <a:rPr lang="en-US" sz="1300" b="1" dirty="0" smtClean="0">
                <a:solidFill>
                  <a:prstClr val="black"/>
                </a:solidFill>
              </a:rPr>
              <a:t>Storm Surge</a:t>
            </a:r>
            <a:endParaRPr lang="en-US" sz="1300" b="1" dirty="0">
              <a:solidFill>
                <a:prstClr val="black"/>
              </a:solidFill>
            </a:endParaRPr>
          </a:p>
        </p:txBody>
      </p:sp>
      <p:sp>
        <p:nvSpPr>
          <p:cNvPr id="61" name="Text Box 40"/>
          <p:cNvSpPr txBox="1">
            <a:spLocks noChangeArrowheads="1"/>
          </p:cNvSpPr>
          <p:nvPr/>
        </p:nvSpPr>
        <p:spPr bwMode="auto">
          <a:xfrm>
            <a:off x="6087767" y="3686469"/>
            <a:ext cx="1250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pPr>
            <a:r>
              <a:rPr lang="en-US" sz="1400" b="1" dirty="0">
                <a:solidFill>
                  <a:srgbClr val="54E43C"/>
                </a:solidFill>
              </a:rPr>
              <a:t>Global </a:t>
            </a:r>
            <a:r>
              <a:rPr lang="en-US" sz="1400" b="1" dirty="0" smtClean="0">
                <a:solidFill>
                  <a:srgbClr val="54E43C"/>
                </a:solidFill>
              </a:rPr>
              <a:t>Dust</a:t>
            </a:r>
            <a:endParaRPr lang="en-US" sz="1400" b="1" dirty="0">
              <a:solidFill>
                <a:srgbClr val="54E43C"/>
              </a:solidFill>
            </a:endParaRPr>
          </a:p>
        </p:txBody>
      </p:sp>
      <p:sp>
        <p:nvSpPr>
          <p:cNvPr id="62" name="Text Box 41"/>
          <p:cNvSpPr txBox="1">
            <a:spLocks noChangeArrowheads="1"/>
          </p:cNvSpPr>
          <p:nvPr/>
        </p:nvSpPr>
        <p:spPr bwMode="auto">
          <a:xfrm>
            <a:off x="3276606" y="4373232"/>
            <a:ext cx="8947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ct val="0"/>
              </a:spcBef>
              <a:spcAft>
                <a:spcPct val="0"/>
              </a:spcAft>
              <a:buFontTx/>
              <a:buChar char="•"/>
            </a:pPr>
            <a:r>
              <a:rPr lang="en-US" sz="1400" b="1" dirty="0" smtClean="0">
                <a:solidFill>
                  <a:prstClr val="black"/>
                </a:solidFill>
              </a:rPr>
              <a:t>Fire </a:t>
            </a:r>
            <a:r>
              <a:rPr lang="en-US" sz="1400" b="1" dirty="0" err="1" smtClean="0">
                <a:solidFill>
                  <a:prstClr val="black"/>
                </a:solidFill>
              </a:rPr>
              <a:t>Wx</a:t>
            </a:r>
            <a:endParaRPr lang="en-US" sz="1400" b="1" dirty="0">
              <a:solidFill>
                <a:prstClr val="black"/>
              </a:solidFill>
            </a:endParaRPr>
          </a:p>
        </p:txBody>
      </p:sp>
      <p:sp>
        <p:nvSpPr>
          <p:cNvPr id="63" name="Text Box 56"/>
          <p:cNvSpPr txBox="1">
            <a:spLocks noChangeArrowheads="1"/>
          </p:cNvSpPr>
          <p:nvPr/>
        </p:nvSpPr>
        <p:spPr bwMode="auto">
          <a:xfrm>
            <a:off x="7779184" y="4934909"/>
            <a:ext cx="119032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marL="119063" indent="-119063" eaLnBrk="1" fontAlgn="base" hangingPunct="1">
              <a:spcBef>
                <a:spcPct val="0"/>
              </a:spcBef>
              <a:spcAft>
                <a:spcPct val="0"/>
              </a:spcAft>
              <a:buFont typeface="Arial" pitchFamily="34" charset="0"/>
              <a:buChar char="•"/>
            </a:pPr>
            <a:r>
              <a:rPr lang="en-US" sz="1300" b="1" dirty="0" smtClean="0">
                <a:solidFill>
                  <a:prstClr val="black"/>
                </a:solidFill>
              </a:rPr>
              <a:t>Air Quality</a:t>
            </a:r>
            <a:endParaRPr lang="en-US" sz="1300" b="1" dirty="0">
              <a:solidFill>
                <a:prstClr val="black"/>
              </a:solidFill>
            </a:endParaRPr>
          </a:p>
        </p:txBody>
      </p:sp>
      <p:sp>
        <p:nvSpPr>
          <p:cNvPr id="56" name="TextBox 55"/>
          <p:cNvSpPr txBox="1"/>
          <p:nvPr/>
        </p:nvSpPr>
        <p:spPr>
          <a:xfrm>
            <a:off x="1431604" y="1403441"/>
            <a:ext cx="3542060" cy="400110"/>
          </a:xfrm>
          <a:prstGeom prst="rect">
            <a:avLst/>
          </a:prstGeom>
          <a:noFill/>
        </p:spPr>
        <p:txBody>
          <a:bodyPr wrap="none" rtlCol="0">
            <a:spAutoFit/>
          </a:bodyPr>
          <a:lstStyle/>
          <a:p>
            <a:pPr fontAlgn="base">
              <a:spcBef>
                <a:spcPct val="0"/>
              </a:spcBef>
              <a:spcAft>
                <a:spcPct val="0"/>
              </a:spcAft>
            </a:pPr>
            <a:r>
              <a:rPr lang="en-US" sz="2000" b="1" dirty="0">
                <a:solidFill>
                  <a:prstClr val="black"/>
                </a:solidFill>
                <a:cs typeface="Arial" pitchFamily="34" charset="0"/>
              </a:rPr>
              <a:t>Spanning Weather and Climate</a:t>
            </a:r>
            <a:endParaRPr lang="en-US" sz="2000" dirty="0">
              <a:solidFill>
                <a:prstClr val="black"/>
              </a:solidFill>
            </a:endParaRPr>
          </a:p>
        </p:txBody>
      </p:sp>
      <p:sp>
        <p:nvSpPr>
          <p:cNvPr id="64"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203DE6A-57E5-49B1-BD3D-6287089C5999}" type="slidenum">
              <a:rPr lang="en-US" smtClean="0"/>
              <a:t>13</a:t>
            </a:fld>
            <a:endParaRPr lang="en-US" dirty="0"/>
          </a:p>
        </p:txBody>
      </p:sp>
    </p:spTree>
    <p:extLst>
      <p:ext uri="{BB962C8B-B14F-4D97-AF65-F5344CB8AC3E}">
        <p14:creationId xmlns:p14="http://schemas.microsoft.com/office/powerpoint/2010/main" val="1182736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prstClr val="white"/>
              </a:solidFill>
              <a:latin typeface="Arial" pitchFamily="34" charset="0"/>
              <a:ea typeface="ＭＳ Ｐゴシック" pitchFamily="34" charset="-128"/>
            </a:endParaRPr>
          </a:p>
        </p:txBody>
      </p:sp>
      <p:sp>
        <p:nvSpPr>
          <p:cNvPr id="5" name="Slide Number Placeholder 4"/>
          <p:cNvSpPr>
            <a:spLocks noGrp="1"/>
          </p:cNvSpPr>
          <p:nvPr>
            <p:ph type="sldNum" sz="quarter" idx="12"/>
          </p:nvPr>
        </p:nvSpPr>
        <p:spPr/>
        <p:txBody>
          <a:bodyPr/>
          <a:lstStyle/>
          <a:p>
            <a:pPr>
              <a:defRPr/>
            </a:pPr>
            <a:fld id="{49760C98-956C-4EB4-B5F8-1B6619FD47AA}" type="slidenum">
              <a:rPr lang="en-US" smtClean="0"/>
              <a:pPr>
                <a:defRPr/>
              </a:pPr>
              <a:t>14</a:t>
            </a:fld>
            <a:endParaRPr lang="en-US"/>
          </a:p>
        </p:txBody>
      </p:sp>
      <p:pic>
        <p:nvPicPr>
          <p:cNvPr id="6" name="Picture 4" descr="http://imgick.nj.com/home/njo-media/pgmain/img/star-ledger/photo/2014/02/-2f3cc24a190144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848" y="0"/>
            <a:ext cx="10350048" cy="6911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Rectangle 8"/>
          <p:cNvSpPr/>
          <p:nvPr/>
        </p:nvSpPr>
        <p:spPr>
          <a:xfrm>
            <a:off x="-748848" y="0"/>
            <a:ext cx="10350048" cy="6911161"/>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23"/>
          <p:cNvSpPr txBox="1">
            <a:spLocks/>
          </p:cNvSpPr>
          <p:nvPr/>
        </p:nvSpPr>
        <p:spPr bwMode="auto">
          <a:xfrm>
            <a:off x="685800" y="3581400"/>
            <a:ext cx="7772400" cy="1546225"/>
          </a:xfrm>
          <a:prstGeom prst="rect">
            <a:avLst/>
          </a:prstGeom>
          <a:noFill/>
          <a:ln>
            <a:noFill/>
          </a:ln>
          <a:effectLst>
            <a:outerShdw dist="25400"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lvl1pPr indent="304800" algn="ctr" rtl="0" eaLnBrk="0" fontAlgn="base" hangingPunct="0">
              <a:lnSpc>
                <a:spcPct val="90000"/>
              </a:lnSpc>
              <a:spcBef>
                <a:spcPct val="0"/>
              </a:spcBef>
              <a:spcAft>
                <a:spcPct val="0"/>
              </a:spcAft>
              <a:buSzPct val="100000"/>
              <a:defRPr sz="4800">
                <a:solidFill>
                  <a:srgbClr val="FFFFCC"/>
                </a:solidFill>
                <a:latin typeface="Franklin Gothic Demi" pitchFamily="34" charset="0"/>
                <a:ea typeface="+mj-ea"/>
                <a:cs typeface="+mj-cs"/>
              </a:defRPr>
            </a:lvl1pPr>
            <a:lvl2pPr indent="304800" algn="ctr" rtl="0" eaLnBrk="0" fontAlgn="base" hangingPunct="0">
              <a:lnSpc>
                <a:spcPct val="90000"/>
              </a:lnSpc>
              <a:spcBef>
                <a:spcPct val="0"/>
              </a:spcBef>
              <a:spcAft>
                <a:spcPct val="0"/>
              </a:spcAft>
              <a:buSzPct val="100000"/>
              <a:defRPr sz="4800">
                <a:solidFill>
                  <a:srgbClr val="FFFFCC"/>
                </a:solidFill>
                <a:latin typeface="Franklin Gothic Demi" pitchFamily="34" charset="0"/>
              </a:defRPr>
            </a:lvl2pPr>
            <a:lvl3pPr indent="304800" algn="ctr" rtl="0" eaLnBrk="0" fontAlgn="base" hangingPunct="0">
              <a:lnSpc>
                <a:spcPct val="90000"/>
              </a:lnSpc>
              <a:spcBef>
                <a:spcPct val="0"/>
              </a:spcBef>
              <a:spcAft>
                <a:spcPct val="0"/>
              </a:spcAft>
              <a:buSzPct val="100000"/>
              <a:defRPr sz="4800">
                <a:solidFill>
                  <a:srgbClr val="FFFFCC"/>
                </a:solidFill>
                <a:latin typeface="Franklin Gothic Demi" pitchFamily="34" charset="0"/>
              </a:defRPr>
            </a:lvl3pPr>
            <a:lvl4pPr indent="304800" algn="ctr" rtl="0" eaLnBrk="0" fontAlgn="base" hangingPunct="0">
              <a:lnSpc>
                <a:spcPct val="90000"/>
              </a:lnSpc>
              <a:spcBef>
                <a:spcPct val="0"/>
              </a:spcBef>
              <a:spcAft>
                <a:spcPct val="0"/>
              </a:spcAft>
              <a:buSzPct val="100000"/>
              <a:defRPr sz="4800">
                <a:solidFill>
                  <a:srgbClr val="FFFFCC"/>
                </a:solidFill>
                <a:latin typeface="Franklin Gothic Demi" pitchFamily="34" charset="0"/>
              </a:defRPr>
            </a:lvl4pPr>
            <a:lvl5pPr indent="304800" algn="ctr" rtl="0" eaLnBrk="0" fontAlgn="base" hangingPunct="0">
              <a:lnSpc>
                <a:spcPct val="90000"/>
              </a:lnSpc>
              <a:spcBef>
                <a:spcPct val="0"/>
              </a:spcBef>
              <a:spcAft>
                <a:spcPct val="0"/>
              </a:spcAft>
              <a:buSzPct val="100000"/>
              <a:defRPr sz="4800">
                <a:solidFill>
                  <a:srgbClr val="FFFFCC"/>
                </a:solidFill>
                <a:latin typeface="Franklin Gothic Demi" pitchFamily="34" charset="0"/>
              </a:defRPr>
            </a:lvl5pPr>
            <a:lvl6pPr marL="457200" indent="304800" algn="ctr" rtl="0" eaLnBrk="1" fontAlgn="base" hangingPunct="1">
              <a:lnSpc>
                <a:spcPct val="90000"/>
              </a:lnSpc>
              <a:spcBef>
                <a:spcPct val="0"/>
              </a:spcBef>
              <a:spcAft>
                <a:spcPct val="0"/>
              </a:spcAft>
              <a:buSzPct val="100000"/>
              <a:defRPr sz="4800">
                <a:solidFill>
                  <a:srgbClr val="FFFFCC"/>
                </a:solidFill>
                <a:latin typeface="SolexBlackLiningItalic" pitchFamily="2" charset="0"/>
              </a:defRPr>
            </a:lvl6pPr>
            <a:lvl7pPr marL="914400" indent="304800" algn="ctr" rtl="0" eaLnBrk="1" fontAlgn="base" hangingPunct="1">
              <a:lnSpc>
                <a:spcPct val="90000"/>
              </a:lnSpc>
              <a:spcBef>
                <a:spcPct val="0"/>
              </a:spcBef>
              <a:spcAft>
                <a:spcPct val="0"/>
              </a:spcAft>
              <a:buSzPct val="100000"/>
              <a:defRPr sz="4800">
                <a:solidFill>
                  <a:srgbClr val="FFFFCC"/>
                </a:solidFill>
                <a:latin typeface="SolexBlackLiningItalic" pitchFamily="2" charset="0"/>
              </a:defRPr>
            </a:lvl7pPr>
            <a:lvl8pPr marL="1371600" indent="304800" algn="ctr" rtl="0" eaLnBrk="1" fontAlgn="base" hangingPunct="1">
              <a:lnSpc>
                <a:spcPct val="90000"/>
              </a:lnSpc>
              <a:spcBef>
                <a:spcPct val="0"/>
              </a:spcBef>
              <a:spcAft>
                <a:spcPct val="0"/>
              </a:spcAft>
              <a:buSzPct val="100000"/>
              <a:defRPr sz="4800">
                <a:solidFill>
                  <a:srgbClr val="FFFFCC"/>
                </a:solidFill>
                <a:latin typeface="SolexBlackLiningItalic" pitchFamily="2" charset="0"/>
              </a:defRPr>
            </a:lvl8pPr>
            <a:lvl9pPr marL="1828800" indent="304800" algn="ctr" rtl="0" eaLnBrk="1" fontAlgn="base" hangingPunct="1">
              <a:lnSpc>
                <a:spcPct val="90000"/>
              </a:lnSpc>
              <a:spcBef>
                <a:spcPct val="0"/>
              </a:spcBef>
              <a:spcAft>
                <a:spcPct val="0"/>
              </a:spcAft>
              <a:buSzPct val="100000"/>
              <a:defRPr sz="4800">
                <a:solidFill>
                  <a:srgbClr val="FFFFCC"/>
                </a:solidFill>
                <a:latin typeface="SolexBlackLiningItalic" pitchFamily="2" charset="0"/>
              </a:defRPr>
            </a:lvl9pPr>
          </a:lstStyle>
          <a:p>
            <a:pPr eaLnBrk="1" hangingPunct="1">
              <a:buClr>
                <a:srgbClr val="000000"/>
              </a:buClr>
              <a:buSzTx/>
            </a:pPr>
            <a:r>
              <a:rPr lang="en-US" altLang="en-US" sz="4400" b="1" kern="0" dirty="0" smtClean="0">
                <a:effectLst>
                  <a:outerShdw blurRad="38100" dist="38100" dir="2700000" algn="tl">
                    <a:srgbClr val="000000">
                      <a:alpha val="43137"/>
                    </a:srgbClr>
                  </a:outerShdw>
                </a:effectLst>
                <a:latin typeface="Arial" charset="0"/>
                <a:cs typeface="Arial" charset="0"/>
              </a:rPr>
              <a:t>February 13-14, 2014</a:t>
            </a:r>
          </a:p>
          <a:p>
            <a:pPr eaLnBrk="1" hangingPunct="1">
              <a:buClr>
                <a:srgbClr val="000000"/>
              </a:buClr>
              <a:buSzTx/>
            </a:pPr>
            <a:r>
              <a:rPr lang="en-US" altLang="en-US" sz="4400" b="1" kern="0" dirty="0" smtClean="0">
                <a:effectLst>
                  <a:outerShdw blurRad="38100" dist="38100" dir="2700000" algn="tl">
                    <a:srgbClr val="000000">
                      <a:alpha val="43137"/>
                    </a:srgbClr>
                  </a:outerShdw>
                </a:effectLst>
                <a:latin typeface="Arial" charset="0"/>
                <a:cs typeface="Arial" charset="0"/>
              </a:rPr>
              <a:t>Cold &amp; Snow Event</a:t>
            </a:r>
          </a:p>
        </p:txBody>
      </p:sp>
      <p:sp>
        <p:nvSpPr>
          <p:cNvPr id="11" name="Shape 24"/>
          <p:cNvSpPr txBox="1">
            <a:spLocks/>
          </p:cNvSpPr>
          <p:nvPr/>
        </p:nvSpPr>
        <p:spPr bwMode="auto">
          <a:xfrm>
            <a:off x="323850" y="1193800"/>
            <a:ext cx="84963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ct val="75000"/>
              </a:spcBef>
              <a:spcAft>
                <a:spcPct val="0"/>
              </a:spcAft>
              <a:buNone/>
              <a:defRPr sz="2800">
                <a:solidFill>
                  <a:schemeClr val="tx1">
                    <a:tint val="75000"/>
                  </a:schemeClr>
                </a:solidFill>
                <a:latin typeface="Franklin Gothic Medium" pitchFamily="34" charset="0"/>
                <a:ea typeface="+mn-ea"/>
                <a:cs typeface="+mn-cs"/>
              </a:defRPr>
            </a:lvl1pPr>
            <a:lvl2pPr marL="457200" indent="0" algn="ctr" rtl="0" eaLnBrk="0" fontAlgn="base" hangingPunct="0">
              <a:spcBef>
                <a:spcPct val="5000"/>
              </a:spcBef>
              <a:spcAft>
                <a:spcPct val="0"/>
              </a:spcAft>
              <a:buNone/>
              <a:defRPr sz="2000">
                <a:solidFill>
                  <a:schemeClr val="tx1">
                    <a:tint val="75000"/>
                  </a:schemeClr>
                </a:solidFill>
                <a:latin typeface="Franklin Gothic Medium Cond" pitchFamily="34" charset="0"/>
              </a:defRPr>
            </a:lvl2pPr>
            <a:lvl3pPr marL="914400" indent="0" algn="ctr" rtl="0" eaLnBrk="0" fontAlgn="base" hangingPunct="0">
              <a:spcBef>
                <a:spcPct val="5000"/>
              </a:spcBef>
              <a:spcAft>
                <a:spcPct val="0"/>
              </a:spcAft>
              <a:buNone/>
              <a:defRPr>
                <a:solidFill>
                  <a:schemeClr val="tx1">
                    <a:tint val="75000"/>
                  </a:schemeClr>
                </a:solidFill>
                <a:latin typeface="Franklin Gothic Medium Cond" pitchFamily="34" charset="0"/>
              </a:defRPr>
            </a:lvl3pPr>
            <a:lvl4pPr marL="1371600" indent="0" algn="ctr" rtl="0" eaLnBrk="0" fontAlgn="base" hangingPunct="0">
              <a:spcBef>
                <a:spcPct val="5000"/>
              </a:spcBef>
              <a:spcAft>
                <a:spcPct val="0"/>
              </a:spcAft>
              <a:buNone/>
              <a:defRPr sz="1600">
                <a:solidFill>
                  <a:schemeClr val="tx1">
                    <a:tint val="75000"/>
                  </a:schemeClr>
                </a:solidFill>
                <a:latin typeface="Franklin Gothic Medium Cond" pitchFamily="34" charset="0"/>
              </a:defRPr>
            </a:lvl4pPr>
            <a:lvl5pPr marL="1828800" indent="0" algn="ctr" rtl="0" eaLnBrk="0" fontAlgn="base" hangingPunct="0">
              <a:spcBef>
                <a:spcPct val="5000"/>
              </a:spcBef>
              <a:spcAft>
                <a:spcPct val="0"/>
              </a:spcAft>
              <a:buNone/>
              <a:defRPr sz="1600">
                <a:solidFill>
                  <a:schemeClr val="tx1">
                    <a:tint val="75000"/>
                  </a:schemeClr>
                </a:solidFill>
                <a:latin typeface="Franklin Gothic Medium Cond" pitchFamily="34" charset="0"/>
              </a:defRPr>
            </a:lvl5pPr>
            <a:lvl6pPr marL="2286000" indent="0" algn="ctr" rtl="0" eaLnBrk="1" fontAlgn="base" hangingPunct="1">
              <a:spcBef>
                <a:spcPct val="5000"/>
              </a:spcBef>
              <a:spcAft>
                <a:spcPct val="0"/>
              </a:spcAft>
              <a:buNone/>
              <a:defRPr>
                <a:solidFill>
                  <a:schemeClr val="tx1">
                    <a:tint val="75000"/>
                  </a:schemeClr>
                </a:solidFill>
                <a:latin typeface="SolexRegularLining" pitchFamily="2" charset="0"/>
              </a:defRPr>
            </a:lvl6pPr>
            <a:lvl7pPr marL="2743200" indent="0" algn="ctr" rtl="0" eaLnBrk="1" fontAlgn="base" hangingPunct="1">
              <a:spcBef>
                <a:spcPct val="5000"/>
              </a:spcBef>
              <a:spcAft>
                <a:spcPct val="0"/>
              </a:spcAft>
              <a:buNone/>
              <a:defRPr>
                <a:solidFill>
                  <a:schemeClr val="tx1">
                    <a:tint val="75000"/>
                  </a:schemeClr>
                </a:solidFill>
                <a:latin typeface="SolexRegularLining" pitchFamily="2" charset="0"/>
              </a:defRPr>
            </a:lvl7pPr>
            <a:lvl8pPr marL="3200400" indent="0" algn="ctr" rtl="0" eaLnBrk="1" fontAlgn="base" hangingPunct="1">
              <a:spcBef>
                <a:spcPct val="5000"/>
              </a:spcBef>
              <a:spcAft>
                <a:spcPct val="0"/>
              </a:spcAft>
              <a:buNone/>
              <a:defRPr>
                <a:solidFill>
                  <a:schemeClr val="tx1">
                    <a:tint val="75000"/>
                  </a:schemeClr>
                </a:solidFill>
                <a:latin typeface="SolexRegularLining" pitchFamily="2" charset="0"/>
              </a:defRPr>
            </a:lvl8pPr>
            <a:lvl9pPr marL="3657600" indent="0" algn="ctr" rtl="0" eaLnBrk="1" fontAlgn="base" hangingPunct="1">
              <a:spcBef>
                <a:spcPct val="5000"/>
              </a:spcBef>
              <a:spcAft>
                <a:spcPct val="0"/>
              </a:spcAft>
              <a:buNone/>
              <a:defRPr>
                <a:solidFill>
                  <a:schemeClr val="tx1">
                    <a:tint val="75000"/>
                  </a:schemeClr>
                </a:solidFill>
                <a:latin typeface="SolexRegularLining" pitchFamily="2" charset="0"/>
              </a:defRPr>
            </a:lvl9pPr>
          </a:lstStyle>
          <a:p>
            <a:pPr eaLnBrk="1" hangingPunct="1">
              <a:spcBef>
                <a:spcPct val="0"/>
              </a:spcBef>
              <a:buClr>
                <a:srgbClr val="FF0000"/>
              </a:buClr>
              <a:tabLst>
                <a:tab pos="463550" algn="l"/>
              </a:tabLst>
            </a:pPr>
            <a:r>
              <a:rPr lang="en-US" altLang="en-US" sz="4000" i="1" kern="0" dirty="0" smtClean="0">
                <a:solidFill>
                  <a:schemeClr val="accent2">
                    <a:lumMod val="60000"/>
                    <a:lumOff val="40000"/>
                  </a:schemeClr>
                </a:solidFill>
                <a:effectLst>
                  <a:outerShdw blurRad="38100" dist="38100" dir="2700000" algn="tl">
                    <a:srgbClr val="000000">
                      <a:alpha val="43137"/>
                    </a:srgbClr>
                  </a:outerShdw>
                </a:effectLst>
                <a:latin typeface="Arial" charset="0"/>
                <a:cs typeface="Arial" charset="0"/>
              </a:rPr>
              <a:t>Success of a seamless suite of forecast products</a:t>
            </a:r>
          </a:p>
          <a:p>
            <a:pPr eaLnBrk="1" hangingPunct="1">
              <a:spcBef>
                <a:spcPct val="0"/>
              </a:spcBef>
              <a:buClr>
                <a:srgbClr val="FF0000"/>
              </a:buClr>
              <a:tabLst>
                <a:tab pos="463550" algn="l"/>
              </a:tabLst>
            </a:pPr>
            <a:r>
              <a:rPr lang="en-US" altLang="en-US" sz="4000" i="1" kern="0" dirty="0" smtClean="0">
                <a:solidFill>
                  <a:schemeClr val="accent2">
                    <a:lumMod val="60000"/>
                    <a:lumOff val="40000"/>
                  </a:schemeClr>
                </a:solidFill>
                <a:effectLst>
                  <a:outerShdw blurRad="38100" dist="38100" dir="2700000" algn="tl">
                    <a:srgbClr val="000000">
                      <a:alpha val="43137"/>
                    </a:srgbClr>
                  </a:outerShdw>
                </a:effectLst>
                <a:latin typeface="Arial" charset="0"/>
                <a:cs typeface="Arial" charset="0"/>
              </a:rPr>
              <a:t>linked directly to IDSS</a:t>
            </a:r>
          </a:p>
          <a:p>
            <a:pPr marL="304800" indent="-457200" eaLnBrk="1" hangingPunct="1">
              <a:spcBef>
                <a:spcPct val="0"/>
              </a:spcBef>
              <a:buClr>
                <a:srgbClr val="FF0000"/>
              </a:buClr>
              <a:buFont typeface="Courier New" panose="02070309020205020404" pitchFamily="49" charset="0"/>
              <a:buChar char="o"/>
            </a:pPr>
            <a:endParaRPr lang="en-US" altLang="en-US" sz="4000" b="1" i="1" kern="0" dirty="0" smtClean="0">
              <a:solidFill>
                <a:schemeClr val="accent2">
                  <a:lumMod val="60000"/>
                  <a:lumOff val="40000"/>
                </a:schemeClr>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15529002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hape 36"/>
          <p:cNvSpPr txBox="1">
            <a:spLocks/>
          </p:cNvSpPr>
          <p:nvPr/>
        </p:nvSpPr>
        <p:spPr bwMode="auto">
          <a:xfrm>
            <a:off x="685800" y="0"/>
            <a:ext cx="79248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indent="304800"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buClr>
                <a:srgbClr val="000000"/>
              </a:buClr>
              <a:buSzPct val="100000"/>
            </a:pPr>
            <a:r>
              <a:rPr lang="nn-NO" altLang="en-US" sz="4800" b="1" dirty="0">
                <a:solidFill>
                  <a:srgbClr val="FFFFCC"/>
                </a:solidFill>
              </a:rPr>
              <a:t>CPC Outlooks</a:t>
            </a:r>
            <a:br>
              <a:rPr lang="nn-NO" altLang="en-US" sz="4800" b="1" dirty="0">
                <a:solidFill>
                  <a:srgbClr val="FFFFCC"/>
                </a:solidFill>
              </a:rPr>
            </a:br>
            <a:r>
              <a:rPr lang="nn-NO" altLang="en-US" sz="2000" b="1" dirty="0">
                <a:solidFill>
                  <a:srgbClr val="FFFFCC"/>
                </a:solidFill>
              </a:rPr>
              <a:t>Issued Jan 31st - Feb 5th</a:t>
            </a:r>
          </a:p>
        </p:txBody>
      </p:sp>
      <p:pic>
        <p:nvPicPr>
          <p:cNvPr id="12291" name="Picture 4" descr="http://www.cpc.ncep.noaa.gov/products/archives/short_range/2014/02/02/814temp.20140202.fcst.gif"/>
          <p:cNvPicPr>
            <a:picLocks noChangeAspect="1" noChangeArrowheads="1"/>
          </p:cNvPicPr>
          <p:nvPr/>
        </p:nvPicPr>
        <p:blipFill>
          <a:blip r:embed="rId3" cstate="print">
            <a:extLst>
              <a:ext uri="{28A0092B-C50C-407E-A947-70E740481C1C}">
                <a14:useLocalDpi xmlns:a14="http://schemas.microsoft.com/office/drawing/2010/main" val="0"/>
              </a:ext>
            </a:extLst>
          </a:blip>
          <a:srcRect t="35416"/>
          <a:stretch>
            <a:fillRect/>
          </a:stretch>
        </p:blipFill>
        <p:spPr bwMode="auto">
          <a:xfrm>
            <a:off x="4876800" y="1487488"/>
            <a:ext cx="3733800" cy="2551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6" descr="http://www.cpc.ncep.noaa.gov/products/archives/short_range/2014/01/31/814prcp.20140131.fcst.gif"/>
          <p:cNvPicPr>
            <a:picLocks noChangeAspect="1" noChangeArrowheads="1"/>
          </p:cNvPicPr>
          <p:nvPr/>
        </p:nvPicPr>
        <p:blipFill>
          <a:blip r:embed="rId4" cstate="print">
            <a:extLst>
              <a:ext uri="{28A0092B-C50C-407E-A947-70E740481C1C}">
                <a14:useLocalDpi xmlns:a14="http://schemas.microsoft.com/office/drawing/2010/main" val="0"/>
              </a:ext>
            </a:extLst>
          </a:blip>
          <a:srcRect t="35416"/>
          <a:stretch>
            <a:fillRect/>
          </a:stretch>
        </p:blipFill>
        <p:spPr bwMode="auto">
          <a:xfrm>
            <a:off x="609600" y="1600200"/>
            <a:ext cx="3733800" cy="2547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5" descr="http://www.cpc.ncep.noaa.gov/products/archives/short_range/2014/02/05/610temp.20140205.fcst.gif"/>
          <p:cNvPicPr>
            <a:picLocks noChangeAspect="1" noChangeArrowheads="1"/>
          </p:cNvPicPr>
          <p:nvPr/>
        </p:nvPicPr>
        <p:blipFill>
          <a:blip r:embed="rId5" cstate="print">
            <a:extLst>
              <a:ext uri="{28A0092B-C50C-407E-A947-70E740481C1C}">
                <a14:useLocalDpi xmlns:a14="http://schemas.microsoft.com/office/drawing/2010/main" val="0"/>
              </a:ext>
            </a:extLst>
          </a:blip>
          <a:srcRect t="35385"/>
          <a:stretch>
            <a:fillRect/>
          </a:stretch>
        </p:blipFill>
        <p:spPr bwMode="auto">
          <a:xfrm>
            <a:off x="4876800" y="4000500"/>
            <a:ext cx="373380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6" descr="http://www.cpc.ncep.noaa.gov/products/archives/short_range/2014/02/03/610prcp.20140203.fcst.gif"/>
          <p:cNvPicPr>
            <a:picLocks noChangeAspect="1" noChangeArrowheads="1"/>
          </p:cNvPicPr>
          <p:nvPr/>
        </p:nvPicPr>
        <p:blipFill>
          <a:blip r:embed="rId6" cstate="print">
            <a:extLst>
              <a:ext uri="{28A0092B-C50C-407E-A947-70E740481C1C}">
                <a14:useLocalDpi xmlns:a14="http://schemas.microsoft.com/office/drawing/2010/main" val="0"/>
              </a:ext>
            </a:extLst>
          </a:blip>
          <a:srcRect t="35385"/>
          <a:stretch>
            <a:fillRect/>
          </a:stretch>
        </p:blipFill>
        <p:spPr bwMode="auto">
          <a:xfrm>
            <a:off x="609600" y="4005262"/>
            <a:ext cx="3733800" cy="2547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5" name="TextBox 7"/>
          <p:cNvSpPr txBox="1">
            <a:spLocks noChangeArrowheads="1"/>
          </p:cNvSpPr>
          <p:nvPr/>
        </p:nvSpPr>
        <p:spPr bwMode="auto">
          <a:xfrm>
            <a:off x="1290638" y="1447800"/>
            <a:ext cx="2443162"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Days 8-14 Precipitation</a:t>
            </a:r>
          </a:p>
        </p:txBody>
      </p:sp>
      <p:sp>
        <p:nvSpPr>
          <p:cNvPr id="12296" name="TextBox 8"/>
          <p:cNvSpPr txBox="1">
            <a:spLocks noChangeArrowheads="1"/>
          </p:cNvSpPr>
          <p:nvPr/>
        </p:nvSpPr>
        <p:spPr bwMode="auto">
          <a:xfrm>
            <a:off x="5562600" y="1447800"/>
            <a:ext cx="2441575"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Days 8-14 Temperature</a:t>
            </a:r>
          </a:p>
        </p:txBody>
      </p:sp>
      <p:sp>
        <p:nvSpPr>
          <p:cNvPr id="12297" name="TextBox 9"/>
          <p:cNvSpPr txBox="1">
            <a:spLocks noChangeArrowheads="1"/>
          </p:cNvSpPr>
          <p:nvPr/>
        </p:nvSpPr>
        <p:spPr bwMode="auto">
          <a:xfrm>
            <a:off x="1287463" y="3976048"/>
            <a:ext cx="2443162"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Days 6-10 Precipitation</a:t>
            </a:r>
          </a:p>
        </p:txBody>
      </p:sp>
      <p:sp>
        <p:nvSpPr>
          <p:cNvPr id="12298" name="TextBox 10"/>
          <p:cNvSpPr txBox="1">
            <a:spLocks noChangeArrowheads="1"/>
          </p:cNvSpPr>
          <p:nvPr/>
        </p:nvSpPr>
        <p:spPr bwMode="auto">
          <a:xfrm>
            <a:off x="5559425" y="3962400"/>
            <a:ext cx="2441575"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Days 6-10 Temperature</a:t>
            </a:r>
          </a:p>
        </p:txBody>
      </p:sp>
      <p:sp>
        <p:nvSpPr>
          <p:cNvPr id="11"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2B562CA-14AE-4F39-8892-E9B73277B081}" type="slidenum">
              <a:rPr lang="en-US" altLang="en-US" smtClean="0"/>
              <a:pPr>
                <a:defRPr/>
              </a:pPr>
              <a:t>15</a:t>
            </a:fld>
            <a:endParaRPr lang="en-US" altLang="en-US" dirty="0"/>
          </a:p>
        </p:txBody>
      </p:sp>
    </p:spTree>
    <p:extLst>
      <p:ext uri="{BB962C8B-B14F-4D97-AF65-F5344CB8AC3E}">
        <p14:creationId xmlns:p14="http://schemas.microsoft.com/office/powerpoint/2010/main" val="3855858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Users\wallace.hogsett\AppData\Local\Temp\98f_2014021112-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3" y="4191000"/>
            <a:ext cx="300196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descr="C:\Users\wallace.hogsett\AppData\Local\Temp\94f_201402121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1338" y="4181475"/>
            <a:ext cx="3014662"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http://www.wpc.ncep.noaa.gov/archives/sfc/2014/namussfc201402131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2363" y="4486275"/>
            <a:ext cx="2817812"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Day 7 image not availa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1609725"/>
            <a:ext cx="33242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Day 5 image not availab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3400" y="1600200"/>
            <a:ext cx="3309938"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descr="Day 3 image not availa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9800" y="1609725"/>
            <a:ext cx="32940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3"/>
          <p:cNvSpPr txBox="1">
            <a:spLocks noChangeArrowheads="1"/>
          </p:cNvSpPr>
          <p:nvPr/>
        </p:nvSpPr>
        <p:spPr bwMode="auto">
          <a:xfrm>
            <a:off x="30163" y="1666875"/>
            <a:ext cx="731837"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Day 7</a:t>
            </a:r>
          </a:p>
        </p:txBody>
      </p:sp>
      <p:sp>
        <p:nvSpPr>
          <p:cNvPr id="13321" name="TextBox 14"/>
          <p:cNvSpPr txBox="1">
            <a:spLocks noChangeArrowheads="1"/>
          </p:cNvSpPr>
          <p:nvPr/>
        </p:nvSpPr>
        <p:spPr bwMode="auto">
          <a:xfrm>
            <a:off x="3124200" y="1673225"/>
            <a:ext cx="731838"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Day 5</a:t>
            </a:r>
          </a:p>
        </p:txBody>
      </p:sp>
      <p:sp>
        <p:nvSpPr>
          <p:cNvPr id="13322" name="TextBox 15"/>
          <p:cNvSpPr txBox="1">
            <a:spLocks noChangeArrowheads="1"/>
          </p:cNvSpPr>
          <p:nvPr/>
        </p:nvSpPr>
        <p:spPr bwMode="auto">
          <a:xfrm>
            <a:off x="6165850" y="1666875"/>
            <a:ext cx="731838"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Day 3</a:t>
            </a:r>
          </a:p>
        </p:txBody>
      </p:sp>
      <p:sp>
        <p:nvSpPr>
          <p:cNvPr id="13323" name="TextBox 16"/>
          <p:cNvSpPr txBox="1">
            <a:spLocks noChangeArrowheads="1"/>
          </p:cNvSpPr>
          <p:nvPr/>
        </p:nvSpPr>
        <p:spPr bwMode="auto">
          <a:xfrm>
            <a:off x="106363" y="4224338"/>
            <a:ext cx="731837" cy="338137"/>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Day 2</a:t>
            </a:r>
          </a:p>
        </p:txBody>
      </p:sp>
      <p:sp>
        <p:nvSpPr>
          <p:cNvPr id="13324" name="TextBox 17"/>
          <p:cNvSpPr txBox="1">
            <a:spLocks noChangeArrowheads="1"/>
          </p:cNvSpPr>
          <p:nvPr/>
        </p:nvSpPr>
        <p:spPr bwMode="auto">
          <a:xfrm>
            <a:off x="3276600" y="4224338"/>
            <a:ext cx="731838" cy="338137"/>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Day 1</a:t>
            </a:r>
          </a:p>
        </p:txBody>
      </p:sp>
      <p:sp>
        <p:nvSpPr>
          <p:cNvPr id="13325" name="TextBox 18"/>
          <p:cNvSpPr txBox="1">
            <a:spLocks noChangeArrowheads="1"/>
          </p:cNvSpPr>
          <p:nvPr/>
        </p:nvSpPr>
        <p:spPr bwMode="auto">
          <a:xfrm>
            <a:off x="6383338" y="4224338"/>
            <a:ext cx="1027112" cy="338137"/>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Analysis</a:t>
            </a:r>
          </a:p>
        </p:txBody>
      </p:sp>
      <p:sp>
        <p:nvSpPr>
          <p:cNvPr id="13326" name="Shape 36"/>
          <p:cNvSpPr txBox="1">
            <a:spLocks/>
          </p:cNvSpPr>
          <p:nvPr/>
        </p:nvSpPr>
        <p:spPr bwMode="auto">
          <a:xfrm>
            <a:off x="685800" y="0"/>
            <a:ext cx="79248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indent="304800"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buClr>
                <a:srgbClr val="000000"/>
              </a:buClr>
              <a:buSzPct val="100000"/>
            </a:pPr>
            <a:r>
              <a:rPr lang="nn-NO" altLang="en-US" sz="4800" b="1" dirty="0">
                <a:solidFill>
                  <a:srgbClr val="FFFFCC"/>
                </a:solidFill>
              </a:rPr>
              <a:t>WPC Forecasts</a:t>
            </a:r>
            <a:br>
              <a:rPr lang="nn-NO" altLang="en-US" sz="4800" b="1" dirty="0">
                <a:solidFill>
                  <a:srgbClr val="FFFFCC"/>
                </a:solidFill>
              </a:rPr>
            </a:br>
            <a:r>
              <a:rPr lang="nn-NO" altLang="en-US" sz="2000" b="1" dirty="0">
                <a:solidFill>
                  <a:srgbClr val="FFFFCC"/>
                </a:solidFill>
              </a:rPr>
              <a:t>Issued Feb 6th – 12th</a:t>
            </a:r>
          </a:p>
        </p:txBody>
      </p:sp>
      <p:sp>
        <p:nvSpPr>
          <p:cNvPr id="15"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2B562CA-14AE-4F39-8892-E9B73277B081}" type="slidenum">
              <a:rPr lang="en-US" altLang="en-US" smtClean="0"/>
              <a:pPr>
                <a:defRPr/>
              </a:pPr>
              <a:t>16</a:t>
            </a:fld>
            <a:endParaRPr lang="en-US" altLang="en-US" dirty="0"/>
          </a:p>
        </p:txBody>
      </p:sp>
    </p:spTree>
    <p:extLst>
      <p:ext uri="{BB962C8B-B14F-4D97-AF65-F5344CB8AC3E}">
        <p14:creationId xmlns:p14="http://schemas.microsoft.com/office/powerpoint/2010/main" val="4043206816"/>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Shape 7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9920" b="24231"/>
          <a:stretch>
            <a:fillRect/>
          </a:stretch>
        </p:blipFill>
        <p:spPr bwMode="auto">
          <a:xfrm>
            <a:off x="304800" y="2108200"/>
            <a:ext cx="1787525" cy="3519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39" name="Shape 7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9710" b="24400"/>
          <a:stretch>
            <a:fillRect/>
          </a:stretch>
        </p:blipFill>
        <p:spPr bwMode="auto">
          <a:xfrm>
            <a:off x="4191000" y="2108200"/>
            <a:ext cx="1752600" cy="3519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Shape 7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69858" b="24467"/>
          <a:stretch>
            <a:fillRect/>
          </a:stretch>
        </p:blipFill>
        <p:spPr bwMode="auto">
          <a:xfrm>
            <a:off x="2209800" y="2108200"/>
            <a:ext cx="1835150" cy="3519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1" name="Shape 7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5872" t="77968" r="18892" b="11015"/>
          <a:stretch>
            <a:fillRect/>
          </a:stretch>
        </p:blipFill>
        <p:spPr bwMode="auto">
          <a:xfrm>
            <a:off x="1006475" y="5280025"/>
            <a:ext cx="2041525" cy="693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2" name="TextBox 8"/>
          <p:cNvSpPr txBox="1">
            <a:spLocks noChangeArrowheads="1"/>
          </p:cNvSpPr>
          <p:nvPr/>
        </p:nvSpPr>
        <p:spPr bwMode="auto">
          <a:xfrm>
            <a:off x="381000" y="2209800"/>
            <a:ext cx="1506538"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Feb 10: Day 3</a:t>
            </a:r>
          </a:p>
        </p:txBody>
      </p:sp>
      <p:sp>
        <p:nvSpPr>
          <p:cNvPr id="14343" name="TextBox 9"/>
          <p:cNvSpPr txBox="1">
            <a:spLocks noChangeArrowheads="1"/>
          </p:cNvSpPr>
          <p:nvPr/>
        </p:nvSpPr>
        <p:spPr bwMode="auto">
          <a:xfrm>
            <a:off x="2316163" y="2209800"/>
            <a:ext cx="1508125"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Feb 11: Day 2</a:t>
            </a:r>
          </a:p>
        </p:txBody>
      </p:sp>
      <p:sp>
        <p:nvSpPr>
          <p:cNvPr id="14344" name="TextBox 10"/>
          <p:cNvSpPr txBox="1">
            <a:spLocks noChangeArrowheads="1"/>
          </p:cNvSpPr>
          <p:nvPr/>
        </p:nvSpPr>
        <p:spPr bwMode="auto">
          <a:xfrm>
            <a:off x="4267200" y="2209800"/>
            <a:ext cx="1506538" cy="338138"/>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Feb 12: Day 1</a:t>
            </a:r>
          </a:p>
        </p:txBody>
      </p:sp>
      <p:pic>
        <p:nvPicPr>
          <p:cNvPr id="14345" name="Shape 69"/>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7" y="4176713"/>
            <a:ext cx="3611563" cy="2300287"/>
          </a:xfrm>
          <a:prstGeom prst="rect">
            <a:avLst/>
          </a:prstGeom>
          <a:noFill/>
          <a:ln w="9525">
            <a:solidFill>
              <a:schemeClr val="tx1"/>
            </a:solidFill>
            <a:miter lim="800000"/>
            <a:headEnd/>
            <a:tailEnd/>
          </a:ln>
          <a:effectLst>
            <a:outerShdw blurRad="50800" dist="38100" dir="2700000" algn="tl" rotWithShape="0">
              <a:prstClr val="black">
                <a:alpha val="90000"/>
              </a:prstClr>
            </a:outerShdw>
          </a:effectLst>
          <a:extLst>
            <a:ext uri="{909E8E84-426E-40DD-AFC4-6F175D3DCCD1}">
              <a14:hiddenFill xmlns:a14="http://schemas.microsoft.com/office/drawing/2010/main">
                <a:solidFill>
                  <a:srgbClr val="FFFFFF"/>
                </a:solidFill>
              </a14:hiddenFill>
            </a:ext>
          </a:extLst>
        </p:spPr>
      </p:pic>
      <p:sp>
        <p:nvSpPr>
          <p:cNvPr id="14346" name="TextBox 12"/>
          <p:cNvSpPr txBox="1">
            <a:spLocks noChangeArrowheads="1"/>
          </p:cNvSpPr>
          <p:nvPr/>
        </p:nvSpPr>
        <p:spPr bwMode="auto">
          <a:xfrm>
            <a:off x="5419725" y="4278313"/>
            <a:ext cx="1803400" cy="338137"/>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chemeClr val="tx1"/>
                </a:solidFill>
              </a:rPr>
              <a:t>Feb 14: Analysis</a:t>
            </a:r>
          </a:p>
        </p:txBody>
      </p:sp>
      <p:pic>
        <p:nvPicPr>
          <p:cNvPr id="14347" name="Shape 70"/>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t="13766" b="34045"/>
          <a:stretch>
            <a:fillRect/>
          </a:stretch>
        </p:blipFill>
        <p:spPr bwMode="auto">
          <a:xfrm>
            <a:off x="7726363" y="2290763"/>
            <a:ext cx="1066800"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Shape 36"/>
          <p:cNvSpPr txBox="1">
            <a:spLocks/>
          </p:cNvSpPr>
          <p:nvPr/>
        </p:nvSpPr>
        <p:spPr bwMode="auto">
          <a:xfrm>
            <a:off x="685800" y="-114300"/>
            <a:ext cx="7924800" cy="1301750"/>
          </a:xfrm>
          <a:prstGeom prst="rect">
            <a:avLst/>
          </a:prstGeom>
          <a:noFill/>
          <a:ln>
            <a:noFill/>
          </a:ln>
          <a:effectLst>
            <a:outerShdw blurRad="38100" dist="25400" dir="2700000" algn="tl" rotWithShape="0">
              <a:prstClr val="black">
                <a:alpha val="76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indent="304800"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buClr>
                <a:srgbClr val="000000"/>
              </a:buClr>
              <a:buSzPct val="100000"/>
            </a:pPr>
            <a:r>
              <a:rPr lang="nn-NO" altLang="en-US" sz="4000" b="1" dirty="0">
                <a:solidFill>
                  <a:srgbClr val="FFFFCC"/>
                </a:solidFill>
              </a:rPr>
              <a:t>WPC Snow Forecasts</a:t>
            </a:r>
            <a:r>
              <a:rPr lang="nn-NO" altLang="en-US" sz="4800" b="1" dirty="0">
                <a:solidFill>
                  <a:srgbClr val="FFFFCC"/>
                </a:solidFill>
              </a:rPr>
              <a:t/>
            </a:r>
            <a:br>
              <a:rPr lang="nn-NO" altLang="en-US" sz="4800" b="1" dirty="0">
                <a:solidFill>
                  <a:srgbClr val="FFFFCC"/>
                </a:solidFill>
              </a:rPr>
            </a:br>
            <a:r>
              <a:rPr lang="nn-NO" altLang="en-US" sz="2000" b="1" dirty="0">
                <a:solidFill>
                  <a:srgbClr val="FFFFCC"/>
                </a:solidFill>
              </a:rPr>
              <a:t>Valid 00 UTC Feb 14th</a:t>
            </a:r>
          </a:p>
        </p:txBody>
      </p:sp>
      <p:sp>
        <p:nvSpPr>
          <p:cNvPr id="14349" name="TextBox 2"/>
          <p:cNvSpPr txBox="1">
            <a:spLocks noChangeArrowheads="1"/>
          </p:cNvSpPr>
          <p:nvPr/>
        </p:nvSpPr>
        <p:spPr bwMode="auto">
          <a:xfrm>
            <a:off x="1876425" y="1700213"/>
            <a:ext cx="2751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u="sng" dirty="0"/>
              <a:t>Probability of more than 4” snow</a:t>
            </a:r>
          </a:p>
        </p:txBody>
      </p:sp>
      <p:sp>
        <p:nvSpPr>
          <p:cNvPr id="2" name="Oval 1"/>
          <p:cNvSpPr/>
          <p:nvPr/>
        </p:nvSpPr>
        <p:spPr>
          <a:xfrm rot="19263404">
            <a:off x="5826125" y="5035550"/>
            <a:ext cx="2857500" cy="4873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dirty="0">
              <a:sym typeface="Arial"/>
            </a:endParaRPr>
          </a:p>
        </p:txBody>
      </p:sp>
      <p:sp>
        <p:nvSpPr>
          <p:cNvPr id="14351" name="TextBox 14"/>
          <p:cNvSpPr txBox="1">
            <a:spLocks noChangeArrowheads="1"/>
          </p:cNvSpPr>
          <p:nvPr/>
        </p:nvSpPr>
        <p:spPr bwMode="auto">
          <a:xfrm>
            <a:off x="7477125" y="5410200"/>
            <a:ext cx="520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a:solidFill>
                  <a:srgbClr val="FFFF00"/>
                </a:solidFill>
              </a:rPr>
              <a:t>4”+</a:t>
            </a:r>
          </a:p>
        </p:txBody>
      </p:sp>
      <p:sp>
        <p:nvSpPr>
          <p:cNvPr id="16" name="TextBox 12"/>
          <p:cNvSpPr txBox="1">
            <a:spLocks noChangeArrowheads="1"/>
          </p:cNvSpPr>
          <p:nvPr/>
        </p:nvSpPr>
        <p:spPr bwMode="auto">
          <a:xfrm>
            <a:off x="7439751" y="6062663"/>
            <a:ext cx="1369286" cy="338554"/>
          </a:xfrm>
          <a:prstGeom prst="rect">
            <a:avLst/>
          </a:prstGeom>
          <a:solidFill>
            <a:schemeClr val="bg1"/>
          </a:solidFill>
          <a:ln w="9525">
            <a:solidFill>
              <a:schemeClr val="tx1"/>
            </a:solidFill>
            <a:miter lim="800000"/>
            <a:headEnd/>
            <a:tailEnd/>
          </a:ln>
        </p:spPr>
        <p:txBody>
          <a:bodyPr wrap="none">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1600" b="1" dirty="0" smtClean="0">
                <a:solidFill>
                  <a:schemeClr val="tx1"/>
                </a:solidFill>
              </a:rPr>
              <a:t>Snow Depth</a:t>
            </a:r>
            <a:endParaRPr lang="en-US" altLang="en-US" sz="1600" b="1" dirty="0">
              <a:solidFill>
                <a:schemeClr val="tx1"/>
              </a:solidFill>
            </a:endParaRPr>
          </a:p>
        </p:txBody>
      </p:sp>
      <p:sp>
        <p:nvSpPr>
          <p:cNvPr id="17"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2B562CA-14AE-4F39-8892-E9B73277B081}" type="slidenum">
              <a:rPr lang="en-US" altLang="en-US" smtClean="0"/>
              <a:pPr>
                <a:defRPr/>
              </a:pPr>
              <a:t>17</a:t>
            </a:fld>
            <a:endParaRPr lang="en-US" altLang="en-US" dirty="0"/>
          </a:p>
        </p:txBody>
      </p:sp>
    </p:spTree>
    <p:extLst>
      <p:ext uri="{BB962C8B-B14F-4D97-AF65-F5344CB8AC3E}">
        <p14:creationId xmlns:p14="http://schemas.microsoft.com/office/powerpoint/2010/main" val="2289574478"/>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WTOP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txBox="1">
            <a:spLocks noGrp="1"/>
          </p:cNvSpPr>
          <p:nvPr>
            <p:ph type="title"/>
          </p:nvPr>
        </p:nvSpPr>
        <p:spPr>
          <a:xfrm>
            <a:off x="685800" y="76200"/>
            <a:ext cx="7924800" cy="838200"/>
          </a:xfrm>
        </p:spPr>
        <p:txBody>
          <a:bodyPr/>
          <a:lstStyle/>
          <a:p>
            <a:pPr algn="ctr" eaLnBrk="1" hangingPunct="1">
              <a:buClr>
                <a:srgbClr val="000000"/>
              </a:buClr>
            </a:pPr>
            <a:r>
              <a:rPr lang="en-US" altLang="en-US" sz="3600" b="1" dirty="0" smtClean="0">
                <a:latin typeface="Arial" charset="0"/>
                <a:cs typeface="Arial" charset="0"/>
              </a:rPr>
              <a:t>13 Feb 2014 DC Snowstorm</a:t>
            </a:r>
          </a:p>
        </p:txBody>
      </p:sp>
      <p:sp>
        <p:nvSpPr>
          <p:cNvPr id="16389" name="TextBox 4"/>
          <p:cNvSpPr txBox="1">
            <a:spLocks noChangeArrowheads="1"/>
          </p:cNvSpPr>
          <p:nvPr/>
        </p:nvSpPr>
        <p:spPr bwMode="auto">
          <a:xfrm>
            <a:off x="2362200" y="1984375"/>
            <a:ext cx="45053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1" hangingPunct="1"/>
            <a:r>
              <a:rPr lang="en-US" altLang="en-US" sz="2000" b="1" dirty="0"/>
              <a:t>1-7 am liquid-equivalent totals</a:t>
            </a:r>
          </a:p>
        </p:txBody>
      </p:sp>
      <p:graphicFrame>
        <p:nvGraphicFramePr>
          <p:cNvPr id="7" name="Table 6"/>
          <p:cNvGraphicFramePr>
            <a:graphicFrameLocks noGrp="1"/>
          </p:cNvGraphicFramePr>
          <p:nvPr>
            <p:extLst>
              <p:ext uri="{D42A27DB-BD31-4B8C-83A1-F6EECF244321}">
                <p14:modId xmlns:p14="http://schemas.microsoft.com/office/powerpoint/2010/main" val="3244916443"/>
              </p:ext>
            </p:extLst>
          </p:nvPr>
        </p:nvGraphicFramePr>
        <p:xfrm>
          <a:off x="49213" y="2457450"/>
          <a:ext cx="9028112" cy="138588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57028"/>
                <a:gridCol w="2257028"/>
                <a:gridCol w="2257028"/>
                <a:gridCol w="2257028"/>
              </a:tblGrid>
              <a:tr h="692944">
                <a:tc>
                  <a:txBody>
                    <a:bodyPr/>
                    <a:lstStyle/>
                    <a:p>
                      <a:pPr algn="ctr"/>
                      <a:r>
                        <a:rPr lang="en-US" sz="2800" dirty="0" smtClean="0">
                          <a:solidFill>
                            <a:schemeClr val="tx1"/>
                          </a:solidFill>
                          <a:effectLst>
                            <a:outerShdw blurRad="38100" dist="38100" dir="2700000" algn="tl">
                              <a:srgbClr val="000000">
                                <a:alpha val="43137"/>
                              </a:srgbClr>
                            </a:outerShdw>
                          </a:effectLst>
                        </a:rPr>
                        <a:t>DCA</a:t>
                      </a:r>
                      <a:endParaRPr lang="en-US" sz="2800" dirty="0">
                        <a:solidFill>
                          <a:schemeClr val="tx1"/>
                        </a:solidFill>
                        <a:effectLst>
                          <a:outerShdw blurRad="38100" dist="38100" dir="2700000" algn="tl">
                            <a:srgbClr val="000000">
                              <a:alpha val="43137"/>
                            </a:srgbClr>
                          </a:outerShdw>
                        </a:effectLst>
                      </a:endParaRPr>
                    </a:p>
                  </a:txBody>
                  <a:tcPr marL="91441" marR="91441" marT="45735" marB="45735">
                    <a:noFill/>
                  </a:tcPr>
                </a:tc>
                <a:tc>
                  <a:txBody>
                    <a:bodyPr/>
                    <a:lstStyle/>
                    <a:p>
                      <a:pPr algn="ctr"/>
                      <a:r>
                        <a:rPr lang="en-US" sz="2800" dirty="0" smtClean="0">
                          <a:solidFill>
                            <a:schemeClr val="tx1"/>
                          </a:solidFill>
                          <a:effectLst>
                            <a:outerShdw blurRad="38100" dist="38100" dir="2700000" algn="tl">
                              <a:srgbClr val="000000">
                                <a:alpha val="43137"/>
                              </a:srgbClr>
                            </a:outerShdw>
                          </a:effectLst>
                        </a:rPr>
                        <a:t>ECMWF</a:t>
                      </a:r>
                      <a:endParaRPr lang="en-US" sz="2800" dirty="0">
                        <a:solidFill>
                          <a:schemeClr val="tx1"/>
                        </a:solidFill>
                        <a:effectLst>
                          <a:outerShdw blurRad="38100" dist="38100" dir="2700000" algn="tl">
                            <a:srgbClr val="000000">
                              <a:alpha val="43137"/>
                            </a:srgbClr>
                          </a:outerShdw>
                        </a:effectLst>
                      </a:endParaRPr>
                    </a:p>
                  </a:txBody>
                  <a:tcPr marL="91441" marR="91441" marT="45735" marB="45735">
                    <a:noFill/>
                  </a:tcPr>
                </a:tc>
                <a:tc>
                  <a:txBody>
                    <a:bodyPr/>
                    <a:lstStyle/>
                    <a:p>
                      <a:pPr algn="ctr"/>
                      <a:r>
                        <a:rPr lang="en-US" sz="2800" dirty="0" smtClean="0">
                          <a:solidFill>
                            <a:schemeClr val="tx1"/>
                          </a:solidFill>
                          <a:effectLst>
                            <a:outerShdw blurRad="38100" dist="38100" dir="2700000" algn="tl">
                              <a:srgbClr val="000000">
                                <a:alpha val="43137"/>
                              </a:srgbClr>
                            </a:outerShdw>
                          </a:effectLst>
                        </a:rPr>
                        <a:t>NAM</a:t>
                      </a:r>
                      <a:endParaRPr lang="en-US" sz="2800" dirty="0">
                        <a:solidFill>
                          <a:schemeClr val="tx1"/>
                        </a:solidFill>
                        <a:effectLst>
                          <a:outerShdw blurRad="38100" dist="38100" dir="2700000" algn="tl">
                            <a:srgbClr val="000000">
                              <a:alpha val="43137"/>
                            </a:srgbClr>
                          </a:outerShdw>
                        </a:effectLst>
                      </a:endParaRPr>
                    </a:p>
                  </a:txBody>
                  <a:tcPr marL="91441" marR="91441" marT="45735" marB="45735">
                    <a:noFill/>
                  </a:tcPr>
                </a:tc>
                <a:tc>
                  <a:txBody>
                    <a:bodyPr/>
                    <a:lstStyle/>
                    <a:p>
                      <a:pPr algn="ctr"/>
                      <a:r>
                        <a:rPr lang="en-US" sz="2800" dirty="0" err="1" smtClean="0">
                          <a:solidFill>
                            <a:schemeClr val="tx1"/>
                          </a:solidFill>
                          <a:effectLst>
                            <a:outerShdw blurRad="38100" dist="38100" dir="2700000" algn="tl">
                              <a:srgbClr val="000000">
                                <a:alpha val="43137"/>
                              </a:srgbClr>
                            </a:outerShdw>
                          </a:effectLst>
                        </a:rPr>
                        <a:t>NAMnest</a:t>
                      </a:r>
                      <a:endParaRPr lang="en-US" sz="2800" dirty="0">
                        <a:solidFill>
                          <a:schemeClr val="tx1"/>
                        </a:solidFill>
                        <a:effectLst>
                          <a:outerShdw blurRad="38100" dist="38100" dir="2700000" algn="tl">
                            <a:srgbClr val="000000">
                              <a:alpha val="43137"/>
                            </a:srgbClr>
                          </a:outerShdw>
                        </a:effectLst>
                      </a:endParaRPr>
                    </a:p>
                  </a:txBody>
                  <a:tcPr marL="91441" marR="91441" marT="45735" marB="45735">
                    <a:noFill/>
                  </a:tcPr>
                </a:tc>
              </a:tr>
              <a:tr h="692944">
                <a:tc>
                  <a:txBody>
                    <a:bodyPr/>
                    <a:lstStyle/>
                    <a:p>
                      <a:pPr algn="ctr"/>
                      <a:r>
                        <a:rPr lang="en-US" sz="2800" dirty="0" smtClean="0">
                          <a:solidFill>
                            <a:schemeClr val="tx1"/>
                          </a:solidFill>
                          <a:effectLst>
                            <a:outerShdw blurRad="38100" dist="38100" dir="2700000" algn="tl">
                              <a:srgbClr val="000000">
                                <a:alpha val="43137"/>
                              </a:srgbClr>
                            </a:outerShdw>
                          </a:effectLst>
                        </a:rPr>
                        <a:t>0.93”</a:t>
                      </a:r>
                      <a:endParaRPr lang="en-US" sz="2800" dirty="0">
                        <a:solidFill>
                          <a:schemeClr val="tx1"/>
                        </a:solidFill>
                        <a:effectLst>
                          <a:outerShdw blurRad="38100" dist="38100" dir="2700000" algn="tl">
                            <a:srgbClr val="000000">
                              <a:alpha val="43137"/>
                            </a:srgbClr>
                          </a:outerShdw>
                        </a:effectLst>
                      </a:endParaRPr>
                    </a:p>
                  </a:txBody>
                  <a:tcPr marL="91441" marR="91441" marT="45735" marB="45735">
                    <a:noFill/>
                  </a:tcPr>
                </a:tc>
                <a:tc>
                  <a:txBody>
                    <a:bodyPr/>
                    <a:lstStyle/>
                    <a:p>
                      <a:pPr algn="ctr"/>
                      <a:r>
                        <a:rPr lang="en-US" sz="2800" dirty="0" smtClean="0">
                          <a:solidFill>
                            <a:schemeClr val="tx1"/>
                          </a:solidFill>
                          <a:effectLst>
                            <a:outerShdw blurRad="38100" dist="38100" dir="2700000" algn="tl">
                              <a:srgbClr val="000000">
                                <a:alpha val="43137"/>
                              </a:srgbClr>
                            </a:outerShdw>
                          </a:effectLst>
                        </a:rPr>
                        <a:t>0.40”</a:t>
                      </a:r>
                      <a:endParaRPr lang="en-US" sz="2800" dirty="0">
                        <a:solidFill>
                          <a:schemeClr val="tx1"/>
                        </a:solidFill>
                        <a:effectLst>
                          <a:outerShdw blurRad="38100" dist="38100" dir="2700000" algn="tl">
                            <a:srgbClr val="000000">
                              <a:alpha val="43137"/>
                            </a:srgbClr>
                          </a:outerShdw>
                        </a:effectLst>
                      </a:endParaRPr>
                    </a:p>
                  </a:txBody>
                  <a:tcPr marL="91441" marR="91441" marT="45735" marB="45735">
                    <a:noFill/>
                  </a:tcPr>
                </a:tc>
                <a:tc>
                  <a:txBody>
                    <a:bodyPr/>
                    <a:lstStyle/>
                    <a:p>
                      <a:pPr algn="ctr"/>
                      <a:r>
                        <a:rPr lang="en-US" sz="2800" dirty="0" smtClean="0">
                          <a:solidFill>
                            <a:schemeClr val="tx1"/>
                          </a:solidFill>
                          <a:effectLst>
                            <a:outerShdw blurRad="38100" dist="38100" dir="2700000" algn="tl">
                              <a:srgbClr val="000000">
                                <a:alpha val="43137"/>
                              </a:srgbClr>
                            </a:outerShdw>
                          </a:effectLst>
                        </a:rPr>
                        <a:t>0.75”</a:t>
                      </a:r>
                      <a:endParaRPr lang="en-US" sz="2800" dirty="0">
                        <a:solidFill>
                          <a:schemeClr val="tx1"/>
                        </a:solidFill>
                        <a:effectLst>
                          <a:outerShdw blurRad="38100" dist="38100" dir="2700000" algn="tl">
                            <a:srgbClr val="000000">
                              <a:alpha val="43137"/>
                            </a:srgbClr>
                          </a:outerShdw>
                        </a:effectLst>
                      </a:endParaRPr>
                    </a:p>
                  </a:txBody>
                  <a:tcPr marL="91441" marR="91441" marT="45735" marB="45735">
                    <a:noFill/>
                  </a:tcPr>
                </a:tc>
                <a:tc>
                  <a:txBody>
                    <a:bodyPr/>
                    <a:lstStyle/>
                    <a:p>
                      <a:pPr algn="ctr"/>
                      <a:r>
                        <a:rPr lang="en-US" sz="2800" dirty="0" smtClean="0">
                          <a:solidFill>
                            <a:schemeClr val="tx1"/>
                          </a:solidFill>
                          <a:effectLst>
                            <a:outerShdw blurRad="38100" dist="38100" dir="2700000" algn="tl">
                              <a:srgbClr val="000000">
                                <a:alpha val="43137"/>
                              </a:srgbClr>
                            </a:outerShdw>
                          </a:effectLst>
                        </a:rPr>
                        <a:t>0.80”</a:t>
                      </a:r>
                      <a:endParaRPr lang="en-US" sz="2800" dirty="0">
                        <a:solidFill>
                          <a:schemeClr val="tx1"/>
                        </a:solidFill>
                        <a:effectLst>
                          <a:outerShdw blurRad="38100" dist="38100" dir="2700000" algn="tl">
                            <a:srgbClr val="000000">
                              <a:alpha val="43137"/>
                            </a:srgbClr>
                          </a:outerShdw>
                        </a:effectLst>
                      </a:endParaRPr>
                    </a:p>
                  </a:txBody>
                  <a:tcPr marL="91441" marR="91441" marT="45735" marB="45735">
                    <a:noFill/>
                  </a:tcPr>
                </a:tc>
              </a:tr>
            </a:tbl>
          </a:graphicData>
        </a:graphic>
      </p:graphicFrame>
      <p:grpSp>
        <p:nvGrpSpPr>
          <p:cNvPr id="16407" name="Group 13"/>
          <p:cNvGrpSpPr>
            <a:grpSpLocks/>
          </p:cNvGrpSpPr>
          <p:nvPr/>
        </p:nvGrpSpPr>
        <p:grpSpPr bwMode="auto">
          <a:xfrm>
            <a:off x="2241550" y="3883025"/>
            <a:ext cx="6835775" cy="2593975"/>
            <a:chOff x="2308302" y="4174780"/>
            <a:chExt cx="6835699" cy="2594012"/>
          </a:xfrm>
          <a:effectLst>
            <a:outerShdw blurRad="50800" dist="38100" dir="2700000" algn="tl" rotWithShape="0">
              <a:prstClr val="black">
                <a:alpha val="40000"/>
              </a:prstClr>
            </a:outerShdw>
          </a:effectLst>
        </p:grpSpPr>
        <p:sp>
          <p:nvSpPr>
            <p:cNvPr id="16408" name="TextBox 12"/>
            <p:cNvSpPr txBox="1">
              <a:spLocks noChangeArrowheads="1"/>
            </p:cNvSpPr>
            <p:nvPr/>
          </p:nvSpPr>
          <p:spPr bwMode="auto">
            <a:xfrm>
              <a:off x="2308302" y="6303850"/>
              <a:ext cx="683569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endParaRPr lang="en-US" altLang="en-US"/>
            </a:p>
          </p:txBody>
        </p:sp>
        <p:grpSp>
          <p:nvGrpSpPr>
            <p:cNvPr id="16409" name="Group 11"/>
            <p:cNvGrpSpPr>
              <a:grpSpLocks/>
            </p:cNvGrpSpPr>
            <p:nvPr/>
          </p:nvGrpSpPr>
          <p:grpSpPr bwMode="auto">
            <a:xfrm>
              <a:off x="2308302" y="4174780"/>
              <a:ext cx="6835699" cy="2594012"/>
              <a:chOff x="2308302" y="4174780"/>
              <a:chExt cx="6835699" cy="2594012"/>
            </a:xfrm>
          </p:grpSpPr>
          <p:pic>
            <p:nvPicPr>
              <p:cNvPr id="16410" name="Picture 7" descr="12ZECMWF.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8302" y="4174780"/>
                <a:ext cx="2269142" cy="21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Picture 8" descr="12ZN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7444" y="4174780"/>
                <a:ext cx="2322622" cy="212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9" descr="12ZNAMnes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3315" y="4174781"/>
                <a:ext cx="2320686" cy="212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3" name="Picture 10" descr="scale.PNG"/>
              <p:cNvPicPr>
                <a:picLocks noChangeAspect="1"/>
              </p:cNvPicPr>
              <p:nvPr/>
            </p:nvPicPr>
            <p:blipFill>
              <a:blip r:embed="rId7">
                <a:extLst>
                  <a:ext uri="{28A0092B-C50C-407E-A947-70E740481C1C}">
                    <a14:useLocalDpi xmlns:a14="http://schemas.microsoft.com/office/drawing/2010/main" val="0"/>
                  </a:ext>
                </a:extLst>
              </a:blip>
              <a:srcRect t="18114"/>
              <a:stretch>
                <a:fillRect/>
              </a:stretch>
            </p:blipFill>
            <p:spPr bwMode="auto">
              <a:xfrm>
                <a:off x="3146618" y="6355410"/>
                <a:ext cx="4791075" cy="41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Slide Number Placeholder 4"/>
          <p:cNvSpPr>
            <a:spLocks noGrp="1"/>
          </p:cNvSpPr>
          <p:nvPr>
            <p:ph type="sldNum" sz="quarter" idx="4294967295"/>
          </p:nvPr>
        </p:nvSpPr>
        <p:spPr>
          <a:xfrm>
            <a:off x="7010400" y="6553200"/>
            <a:ext cx="2133600" cy="304800"/>
          </a:xfrm>
          <a:prstGeom prst="rect">
            <a:avLst/>
          </a:prstGeom>
        </p:spPr>
        <p:txBody>
          <a:bodyPr/>
          <a:lstStyle/>
          <a:p>
            <a:pPr algn="r">
              <a:defRPr/>
            </a:pPr>
            <a:fld id="{D2B562CA-14AE-4F39-8892-E9B73277B081}" type="slidenum">
              <a:rPr lang="en-US" altLang="en-US" sz="1400" smtClean="0">
                <a:solidFill>
                  <a:srgbClr val="002060"/>
                </a:solidFill>
              </a:rPr>
              <a:pPr algn="r">
                <a:defRPr/>
              </a:pPr>
              <a:t>18</a:t>
            </a:fld>
            <a:endParaRPr lang="en-US" altLang="en-US" sz="1400" dirty="0">
              <a:solidFill>
                <a:srgbClr val="002060"/>
              </a:solidFill>
            </a:endParaRPr>
          </a:p>
        </p:txBody>
      </p:sp>
      <p:sp>
        <p:nvSpPr>
          <p:cNvPr id="15" name="TextBox 3"/>
          <p:cNvSpPr txBox="1">
            <a:spLocks noChangeArrowheads="1"/>
          </p:cNvSpPr>
          <p:nvPr/>
        </p:nvSpPr>
        <p:spPr bwMode="auto">
          <a:xfrm>
            <a:off x="457200" y="1081088"/>
            <a:ext cx="8458200" cy="523875"/>
          </a:xfrm>
          <a:prstGeom prst="rect">
            <a:avLst/>
          </a:prstGeom>
          <a:solidFill>
            <a:schemeClr val="tx1">
              <a:alpha val="38000"/>
            </a:schemeClr>
          </a:solidFill>
          <a:ln>
            <a:noFill/>
          </a:ln>
          <a:effectLst>
            <a:outerShdw blurRad="50800" dist="38100" dir="2700000" algn="tl" rotWithShape="0">
              <a:prstClr val="black">
                <a:alpha val="40000"/>
              </a:prstClr>
            </a:outerShdw>
          </a:effectLst>
        </p:spPr>
        <p:txBody>
          <a:bodyPr>
            <a:spAutoFit/>
          </a:bodyP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r>
              <a:rPr lang="en-US" altLang="en-US" sz="2800" b="1" dirty="0">
                <a:solidFill>
                  <a:srgbClr val="002060"/>
                </a:solidFill>
              </a:rPr>
              <a:t>Overnight snowfall rates of 2-3 inches per hour</a:t>
            </a:r>
          </a:p>
        </p:txBody>
      </p:sp>
    </p:spTree>
    <p:extLst>
      <p:ext uri="{BB962C8B-B14F-4D97-AF65-F5344CB8AC3E}">
        <p14:creationId xmlns:p14="http://schemas.microsoft.com/office/powerpoint/2010/main" val="1430080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740" y="110520"/>
            <a:ext cx="8229600" cy="1143000"/>
          </a:xfrm>
          <a:effectLst>
            <a:outerShdw blurRad="25400" dist="25400" dir="2700000" algn="ctr" rotWithShape="0">
              <a:schemeClr val="bg1">
                <a:alpha val="80000"/>
              </a:schemeClr>
            </a:outerShdw>
          </a:effectLst>
        </p:spPr>
        <p:txBody>
          <a:bodyPr/>
          <a:lstStyle/>
          <a:p>
            <a:pPr algn="ctr"/>
            <a:r>
              <a:rPr lang="en-US" altLang="en-US" sz="4000" b="1" dirty="0">
                <a:latin typeface="Arial" panose="020B0604020202020204" pitchFamily="34" charset="0"/>
                <a:cs typeface="Arial" panose="020B0604020202020204" pitchFamily="34" charset="0"/>
              </a:rPr>
              <a:t>Communicating Impact</a:t>
            </a:r>
            <a:br>
              <a:rPr lang="en-US" altLang="en-US" sz="4000" b="1"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(Aviation)</a:t>
            </a:r>
            <a:endParaRPr lang="en-US" dirty="0">
              <a:latin typeface="Arial" panose="020B0604020202020204" pitchFamily="34" charset="0"/>
              <a:cs typeface="Arial" panose="020B0604020202020204" pitchFamily="34" charset="0"/>
            </a:endParaRPr>
          </a:p>
        </p:txBody>
      </p:sp>
      <p:sp>
        <p:nvSpPr>
          <p:cNvPr id="5" name="Oval 4"/>
          <p:cNvSpPr/>
          <p:nvPr/>
        </p:nvSpPr>
        <p:spPr>
          <a:xfrm>
            <a:off x="328613" y="3071183"/>
            <a:ext cx="228600" cy="15398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859492994"/>
              </p:ext>
            </p:extLst>
          </p:nvPr>
        </p:nvGraphicFramePr>
        <p:xfrm>
          <a:off x="4800600" y="3352800"/>
          <a:ext cx="4114800" cy="164623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43002"/>
                <a:gridCol w="990600"/>
                <a:gridCol w="952498"/>
                <a:gridCol w="1028700"/>
              </a:tblGrid>
              <a:tr h="426802">
                <a:tc>
                  <a:txBody>
                    <a:bodyPr/>
                    <a:lstStyle/>
                    <a:p>
                      <a:r>
                        <a:rPr lang="en-US" sz="1200" dirty="0" smtClean="0">
                          <a:solidFill>
                            <a:schemeClr val="tx1"/>
                          </a:solidFill>
                        </a:rPr>
                        <a:t>Event</a:t>
                      </a:r>
                      <a:endParaRPr lang="en-US" sz="1200" dirty="0">
                        <a:solidFill>
                          <a:schemeClr val="tx1"/>
                        </a:solidFill>
                      </a:endParaRPr>
                    </a:p>
                  </a:txBody>
                  <a:tcPr marT="45729" marB="45729"/>
                </a:tc>
                <a:tc>
                  <a:txBody>
                    <a:bodyPr/>
                    <a:lstStyle/>
                    <a:p>
                      <a:r>
                        <a:rPr lang="en-US" sz="1200" dirty="0" smtClean="0">
                          <a:solidFill>
                            <a:schemeClr val="bg1"/>
                          </a:solidFill>
                        </a:rPr>
                        <a:t>Slight</a:t>
                      </a:r>
                    </a:p>
                    <a:p>
                      <a:r>
                        <a:rPr lang="en-US" sz="1000" dirty="0" err="1" smtClean="0">
                          <a:solidFill>
                            <a:schemeClr val="bg1"/>
                          </a:solidFill>
                        </a:rPr>
                        <a:t>Prob</a:t>
                      </a:r>
                      <a:r>
                        <a:rPr lang="en-US" sz="1000" dirty="0" smtClean="0">
                          <a:solidFill>
                            <a:schemeClr val="bg1"/>
                          </a:solidFill>
                        </a:rPr>
                        <a:t> &gt;40%</a:t>
                      </a:r>
                      <a:endParaRPr lang="en-US" sz="1000" dirty="0">
                        <a:solidFill>
                          <a:schemeClr val="bg1"/>
                        </a:solidFill>
                      </a:endParaRPr>
                    </a:p>
                  </a:txBody>
                  <a:tcPr marT="45729" marB="45729">
                    <a:solidFill>
                      <a:srgbClr val="FFFF00"/>
                    </a:solidFill>
                  </a:tcPr>
                </a:tc>
                <a:tc>
                  <a:txBody>
                    <a:bodyPr/>
                    <a:lstStyle/>
                    <a:p>
                      <a:r>
                        <a:rPr lang="en-US" sz="1200" dirty="0" err="1" smtClean="0">
                          <a:solidFill>
                            <a:schemeClr val="bg1"/>
                          </a:solidFill>
                        </a:rPr>
                        <a:t>Modt</a:t>
                      </a:r>
                      <a:endParaRPr lang="en-US" sz="120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smtClean="0">
                          <a:solidFill>
                            <a:schemeClr val="bg1"/>
                          </a:solidFill>
                        </a:rPr>
                        <a:t>Prob</a:t>
                      </a:r>
                      <a:r>
                        <a:rPr lang="en-US" sz="1000" dirty="0" smtClean="0">
                          <a:solidFill>
                            <a:schemeClr val="bg1"/>
                          </a:solidFill>
                        </a:rPr>
                        <a:t> &gt;40%</a:t>
                      </a:r>
                    </a:p>
                  </a:txBody>
                  <a:tcPr marT="45729" marB="45729">
                    <a:solidFill>
                      <a:srgbClr val="FFC000"/>
                    </a:solidFill>
                  </a:tcPr>
                </a:tc>
                <a:tc>
                  <a:txBody>
                    <a:bodyPr/>
                    <a:lstStyle/>
                    <a:p>
                      <a:r>
                        <a:rPr lang="en-US" sz="1200" dirty="0" smtClean="0">
                          <a:solidFill>
                            <a:schemeClr val="bg1"/>
                          </a:solidFill>
                        </a:rPr>
                        <a:t>High</a:t>
                      </a:r>
                    </a:p>
                    <a:p>
                      <a:r>
                        <a:rPr lang="en-US" sz="1000" dirty="0" err="1" smtClean="0">
                          <a:solidFill>
                            <a:schemeClr val="bg1"/>
                          </a:solidFill>
                        </a:rPr>
                        <a:t>Prob</a:t>
                      </a:r>
                      <a:r>
                        <a:rPr lang="en-US" sz="1000" dirty="0" smtClean="0">
                          <a:solidFill>
                            <a:schemeClr val="bg1"/>
                          </a:solidFill>
                        </a:rPr>
                        <a:t> &gt; 40%</a:t>
                      </a:r>
                      <a:endParaRPr lang="en-US" sz="1000" dirty="0">
                        <a:solidFill>
                          <a:schemeClr val="bg1"/>
                        </a:solidFill>
                      </a:endParaRPr>
                    </a:p>
                  </a:txBody>
                  <a:tcPr marT="45729" marB="45729">
                    <a:solidFill>
                      <a:srgbClr val="FF0000"/>
                    </a:solidFill>
                  </a:tcPr>
                </a:tc>
              </a:tr>
              <a:tr h="304859">
                <a:tc>
                  <a:txBody>
                    <a:bodyPr/>
                    <a:lstStyle/>
                    <a:p>
                      <a:r>
                        <a:rPr lang="en-US" sz="1400" dirty="0" smtClean="0"/>
                        <a:t>3-h Snow</a:t>
                      </a:r>
                      <a:endParaRPr lang="en-US" sz="1400" dirty="0"/>
                    </a:p>
                  </a:txBody>
                  <a:tcPr marT="45729" marB="45729"/>
                </a:tc>
                <a:tc>
                  <a:txBody>
                    <a:bodyPr/>
                    <a:lstStyle/>
                    <a:p>
                      <a:r>
                        <a:rPr lang="en-US" sz="1400" dirty="0" smtClean="0">
                          <a:solidFill>
                            <a:schemeClr val="bg1"/>
                          </a:solidFill>
                        </a:rPr>
                        <a:t>&gt; 0.2”</a:t>
                      </a:r>
                      <a:endParaRPr lang="en-US" sz="1400" dirty="0">
                        <a:solidFill>
                          <a:schemeClr val="bg1"/>
                        </a:solidFill>
                      </a:endParaRPr>
                    </a:p>
                  </a:txBody>
                  <a:tcPr marT="45729" marB="45729">
                    <a:solidFill>
                      <a:srgbClr val="FFFF00"/>
                    </a:solidFill>
                  </a:tcPr>
                </a:tc>
                <a:tc>
                  <a:txBody>
                    <a:bodyPr/>
                    <a:lstStyle/>
                    <a:p>
                      <a:r>
                        <a:rPr lang="en-US" sz="1400" dirty="0" smtClean="0"/>
                        <a:t>&gt; 0.75”</a:t>
                      </a:r>
                      <a:endParaRPr lang="en-US" sz="1400" dirty="0"/>
                    </a:p>
                  </a:txBody>
                  <a:tcPr marT="45729" marB="45729">
                    <a:solidFill>
                      <a:srgbClr val="FFC000"/>
                    </a:solidFill>
                  </a:tcPr>
                </a:tc>
                <a:tc>
                  <a:txBody>
                    <a:bodyPr/>
                    <a:lstStyle/>
                    <a:p>
                      <a:r>
                        <a:rPr lang="en-US" sz="1400" dirty="0" smtClean="0"/>
                        <a:t>&gt; 1.5”</a:t>
                      </a:r>
                      <a:endParaRPr lang="en-US" sz="1400" dirty="0"/>
                    </a:p>
                  </a:txBody>
                  <a:tcPr marT="45729" marB="45729">
                    <a:solidFill>
                      <a:srgbClr val="FF0000"/>
                    </a:solidFill>
                  </a:tcPr>
                </a:tc>
              </a:tr>
              <a:tr h="304859">
                <a:tc>
                  <a:txBody>
                    <a:bodyPr/>
                    <a:lstStyle/>
                    <a:p>
                      <a:r>
                        <a:rPr lang="en-US" sz="1400" dirty="0" smtClean="0"/>
                        <a:t>24-h</a:t>
                      </a:r>
                      <a:r>
                        <a:rPr lang="en-US" sz="1400" baseline="0" dirty="0" smtClean="0"/>
                        <a:t> Snow</a:t>
                      </a:r>
                      <a:endParaRPr lang="en-US" sz="1400" dirty="0"/>
                    </a:p>
                  </a:txBody>
                  <a:tcPr marT="45729" marB="45729"/>
                </a:tc>
                <a:tc>
                  <a:txBody>
                    <a:bodyPr/>
                    <a:lstStyle/>
                    <a:p>
                      <a:r>
                        <a:rPr lang="en-US" sz="1400" dirty="0" smtClean="0">
                          <a:solidFill>
                            <a:schemeClr val="bg1"/>
                          </a:solidFill>
                        </a:rPr>
                        <a:t>&gt; 1”</a:t>
                      </a:r>
                      <a:endParaRPr lang="en-US" sz="1400" dirty="0">
                        <a:solidFill>
                          <a:schemeClr val="bg1"/>
                        </a:solidFill>
                      </a:endParaRPr>
                    </a:p>
                  </a:txBody>
                  <a:tcPr marT="45729" marB="45729">
                    <a:solidFill>
                      <a:srgbClr val="FFFF00"/>
                    </a:solidFill>
                  </a:tcPr>
                </a:tc>
                <a:tc>
                  <a:txBody>
                    <a:bodyPr/>
                    <a:lstStyle/>
                    <a:p>
                      <a:r>
                        <a:rPr lang="en-US" sz="1400" dirty="0" smtClean="0"/>
                        <a:t>&gt; 2”</a:t>
                      </a:r>
                      <a:endParaRPr lang="en-US" sz="1400" dirty="0"/>
                    </a:p>
                  </a:txBody>
                  <a:tcPr marT="45729" marB="45729">
                    <a:solidFill>
                      <a:srgbClr val="FFC000"/>
                    </a:solidFill>
                  </a:tcPr>
                </a:tc>
                <a:tc>
                  <a:txBody>
                    <a:bodyPr/>
                    <a:lstStyle/>
                    <a:p>
                      <a:r>
                        <a:rPr lang="en-US" sz="1400" dirty="0" smtClean="0"/>
                        <a:t>&gt;6”</a:t>
                      </a:r>
                      <a:endParaRPr lang="en-US" sz="1400" dirty="0"/>
                    </a:p>
                  </a:txBody>
                  <a:tcPr marT="45729" marB="45729">
                    <a:solidFill>
                      <a:srgbClr val="FF0000"/>
                    </a:solidFill>
                  </a:tcPr>
                </a:tc>
              </a:tr>
              <a:tr h="304859">
                <a:tc>
                  <a:txBody>
                    <a:bodyPr/>
                    <a:lstStyle/>
                    <a:p>
                      <a:r>
                        <a:rPr lang="en-US" sz="1400" dirty="0" smtClean="0"/>
                        <a:t>3-h </a:t>
                      </a:r>
                      <a:r>
                        <a:rPr lang="en-US" sz="1400" dirty="0" err="1" smtClean="0"/>
                        <a:t>Fz</a:t>
                      </a:r>
                      <a:r>
                        <a:rPr lang="en-US" sz="1400" dirty="0" smtClean="0"/>
                        <a:t> Rain</a:t>
                      </a:r>
                      <a:endParaRPr lang="en-US" sz="1400" dirty="0"/>
                    </a:p>
                  </a:txBody>
                  <a:tcPr marT="45729" marB="45729"/>
                </a:tc>
                <a:tc>
                  <a:txBody>
                    <a:bodyPr/>
                    <a:lstStyle/>
                    <a:p>
                      <a:endParaRPr lang="en-US" sz="1400" dirty="0">
                        <a:solidFill>
                          <a:schemeClr val="bg1"/>
                        </a:solidFill>
                      </a:endParaRPr>
                    </a:p>
                  </a:txBody>
                  <a:tcPr marT="45729" marB="45729">
                    <a:solidFill>
                      <a:srgbClr val="FFFF00"/>
                    </a:solidFill>
                  </a:tcPr>
                </a:tc>
                <a:tc>
                  <a:txBody>
                    <a:bodyPr/>
                    <a:lstStyle/>
                    <a:p>
                      <a:r>
                        <a:rPr lang="en-US" sz="1400" dirty="0" smtClean="0"/>
                        <a:t>&gt; 0.01”</a:t>
                      </a:r>
                      <a:endParaRPr lang="en-US" sz="1400" dirty="0"/>
                    </a:p>
                  </a:txBody>
                  <a:tcPr marT="45729" marB="45729">
                    <a:solidFill>
                      <a:srgbClr val="FFC000"/>
                    </a:solidFill>
                  </a:tcPr>
                </a:tc>
                <a:tc>
                  <a:txBody>
                    <a:bodyPr/>
                    <a:lstStyle/>
                    <a:p>
                      <a:r>
                        <a:rPr lang="en-US" sz="1400" dirty="0" smtClean="0"/>
                        <a:t>&gt; 0.05”</a:t>
                      </a:r>
                      <a:endParaRPr lang="en-US" sz="1400" dirty="0"/>
                    </a:p>
                  </a:txBody>
                  <a:tcPr marT="45729" marB="45729">
                    <a:solidFill>
                      <a:srgbClr val="FF0000"/>
                    </a:solidFill>
                  </a:tcPr>
                </a:tc>
              </a:tr>
              <a:tr h="304859">
                <a:tc>
                  <a:txBody>
                    <a:bodyPr/>
                    <a:lstStyle/>
                    <a:p>
                      <a:r>
                        <a:rPr lang="en-US" sz="1400" dirty="0" smtClean="0"/>
                        <a:t>Visibility</a:t>
                      </a:r>
                      <a:endParaRPr lang="en-US" sz="1400" dirty="0"/>
                    </a:p>
                  </a:txBody>
                  <a:tcPr marT="45729" marB="45729"/>
                </a:tc>
                <a:tc>
                  <a:txBody>
                    <a:bodyPr/>
                    <a:lstStyle/>
                    <a:p>
                      <a:r>
                        <a:rPr lang="en-US" sz="1400" dirty="0" smtClean="0">
                          <a:solidFill>
                            <a:schemeClr val="bg1"/>
                          </a:solidFill>
                        </a:rPr>
                        <a:t>&lt;</a:t>
                      </a:r>
                      <a:r>
                        <a:rPr lang="en-US" sz="1400" baseline="0" dirty="0" smtClean="0">
                          <a:solidFill>
                            <a:schemeClr val="bg1"/>
                          </a:solidFill>
                        </a:rPr>
                        <a:t> 3 mi</a:t>
                      </a:r>
                      <a:endParaRPr lang="en-US" sz="1400" dirty="0">
                        <a:solidFill>
                          <a:schemeClr val="bg1"/>
                        </a:solidFill>
                      </a:endParaRPr>
                    </a:p>
                  </a:txBody>
                  <a:tcPr marT="45729" marB="45729">
                    <a:solidFill>
                      <a:srgbClr val="FFFF00"/>
                    </a:solidFill>
                  </a:tcPr>
                </a:tc>
                <a:tc>
                  <a:txBody>
                    <a:bodyPr/>
                    <a:lstStyle/>
                    <a:p>
                      <a:r>
                        <a:rPr lang="en-US" sz="1400" dirty="0" smtClean="0"/>
                        <a:t>&lt; 1 mi</a:t>
                      </a:r>
                      <a:endParaRPr lang="en-US" sz="1400" dirty="0"/>
                    </a:p>
                  </a:txBody>
                  <a:tcPr marT="45729" marB="45729">
                    <a:solidFill>
                      <a:srgbClr val="FFC000"/>
                    </a:solidFill>
                  </a:tcPr>
                </a:tc>
                <a:tc>
                  <a:txBody>
                    <a:bodyPr/>
                    <a:lstStyle/>
                    <a:p>
                      <a:r>
                        <a:rPr lang="en-US" sz="1400" dirty="0" smtClean="0"/>
                        <a:t>&lt; ½ mi</a:t>
                      </a:r>
                      <a:endParaRPr lang="en-US" sz="1400" dirty="0"/>
                    </a:p>
                  </a:txBody>
                  <a:tcPr marT="45729" marB="45729">
                    <a:solidFill>
                      <a:srgbClr val="FF0000"/>
                    </a:solidFill>
                  </a:tcPr>
                </a:tc>
              </a:tr>
            </a:tbl>
          </a:graphicData>
        </a:graphic>
      </p:graphicFrame>
      <p:sp>
        <p:nvSpPr>
          <p:cNvPr id="7" name="TextBox 8"/>
          <p:cNvSpPr txBox="1">
            <a:spLocks noChangeArrowheads="1"/>
          </p:cNvSpPr>
          <p:nvPr/>
        </p:nvSpPr>
        <p:spPr bwMode="auto">
          <a:xfrm>
            <a:off x="4953000" y="3049588"/>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400" b="1" dirty="0" smtClean="0">
                <a:solidFill>
                  <a:srgbClr val="000000"/>
                </a:solidFill>
                <a:latin typeface="Helvetica"/>
              </a:rPr>
              <a:t>Criteria for DCA</a:t>
            </a:r>
          </a:p>
        </p:txBody>
      </p:sp>
      <p:sp>
        <p:nvSpPr>
          <p:cNvPr id="8" name="TextBox 8"/>
          <p:cNvSpPr txBox="1">
            <a:spLocks noChangeArrowheads="1"/>
          </p:cNvSpPr>
          <p:nvPr/>
        </p:nvSpPr>
        <p:spPr bwMode="auto">
          <a:xfrm>
            <a:off x="258266" y="1447800"/>
            <a:ext cx="4453338" cy="369888"/>
          </a:xfrm>
          <a:prstGeom prst="rect">
            <a:avLst/>
          </a:prstGeom>
          <a:solidFill>
            <a:srgbClr val="27549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smtClean="0">
                <a:solidFill>
                  <a:srgbClr val="FFFFFF"/>
                </a:solidFill>
                <a:latin typeface="Helvetica"/>
              </a:rPr>
              <a:t>3 Days Before</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113" t="7236" r="3682" b="26459"/>
          <a:stretch>
            <a:fillRect/>
          </a:stretch>
        </p:blipFill>
        <p:spPr bwMode="auto">
          <a:xfrm>
            <a:off x="182563" y="1791658"/>
            <a:ext cx="457200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2B562CA-14AE-4F39-8892-E9B73277B081}" type="slidenum">
              <a:rPr lang="en-US" altLang="en-US" smtClean="0"/>
              <a:pPr>
                <a:defRPr/>
              </a:pPr>
              <a:t>19</a:t>
            </a:fld>
            <a:endParaRPr lang="en-US" altLang="en-US" dirty="0"/>
          </a:p>
        </p:txBody>
      </p:sp>
    </p:spTree>
    <p:extLst>
      <p:ext uri="{BB962C8B-B14F-4D97-AF65-F5344CB8AC3E}">
        <p14:creationId xmlns:p14="http://schemas.microsoft.com/office/powerpoint/2010/main" val="324699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382000" cy="1371600"/>
          </a:xfrm>
        </p:spPr>
        <p:txBody>
          <a:bodyPr/>
          <a:lstStyle/>
          <a:p>
            <a:pPr algn="ctr"/>
            <a:r>
              <a:rPr lang="en-US" sz="4000" b="1" dirty="0" err="1" smtClean="0">
                <a:latin typeface="Arial" panose="020B0604020202020204" pitchFamily="34" charset="0"/>
                <a:cs typeface="Arial" panose="020B0604020202020204" pitchFamily="34" charset="0"/>
              </a:rPr>
              <a:t>OutIine</a:t>
            </a: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90600" y="1600200"/>
            <a:ext cx="7696200" cy="4800600"/>
          </a:xfrm>
        </p:spPr>
        <p:txBody>
          <a:bodyPr>
            <a:normAutofit fontScale="85000" lnSpcReduction="20000"/>
          </a:bodyPr>
          <a:lstStyle/>
          <a:p>
            <a:pPr>
              <a:lnSpc>
                <a:spcPct val="120000"/>
              </a:lnSpc>
              <a:spcBef>
                <a:spcPts val="1800"/>
              </a:spcBef>
              <a:spcAft>
                <a:spcPts val="0"/>
              </a:spcAft>
              <a:buClr>
                <a:srgbClr val="C00000"/>
              </a:buClr>
              <a:buSzPct val="1350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Building a Weather-Ready Nation</a:t>
            </a:r>
          </a:p>
          <a:p>
            <a:pPr>
              <a:lnSpc>
                <a:spcPct val="120000"/>
              </a:lnSpc>
              <a:spcBef>
                <a:spcPts val="1800"/>
              </a:spcBef>
              <a:spcAft>
                <a:spcPts val="0"/>
              </a:spcAft>
              <a:buClr>
                <a:srgbClr val="C00000"/>
              </a:buClr>
              <a:buSzPct val="1350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Taking the current forecast process to impact-based decision support services</a:t>
            </a:r>
          </a:p>
          <a:p>
            <a:pPr>
              <a:lnSpc>
                <a:spcPct val="120000"/>
              </a:lnSpc>
              <a:spcBef>
                <a:spcPts val="1800"/>
              </a:spcBef>
              <a:spcAft>
                <a:spcPts val="0"/>
              </a:spcAft>
              <a:buClr>
                <a:srgbClr val="C00000"/>
              </a:buClr>
              <a:buSzPct val="1350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Focus on the “Last Mile” in the Forecast Process </a:t>
            </a:r>
          </a:p>
          <a:p>
            <a:pPr>
              <a:lnSpc>
                <a:spcPct val="120000"/>
              </a:lnSpc>
              <a:spcBef>
                <a:spcPts val="1800"/>
              </a:spcBef>
              <a:spcAft>
                <a:spcPts val="0"/>
              </a:spcAft>
              <a:buClr>
                <a:srgbClr val="C00000"/>
              </a:buClr>
              <a:buSzPct val="1350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Engaging the entire Weather Enterprise</a:t>
            </a:r>
          </a:p>
          <a:p>
            <a:pPr lvl="1">
              <a:lnSpc>
                <a:spcPct val="120000"/>
              </a:lnSpc>
              <a:spcBef>
                <a:spcPts val="600"/>
              </a:spcBef>
              <a:spcAft>
                <a:spcPts val="0"/>
              </a:spcAft>
              <a:buClr>
                <a:srgbClr val="C00000"/>
              </a:buClr>
              <a:buSzPct val="135000"/>
              <a:buFont typeface="Arial" panose="020B0604020202020204" pitchFamily="34" charset="0"/>
              <a:buChar char="•"/>
            </a:pPr>
            <a:r>
              <a:rPr lang="en-US" sz="2200" dirty="0" smtClean="0">
                <a:latin typeface="Arial" panose="020B0604020202020204" pitchFamily="34" charset="0"/>
                <a:cs typeface="Arial" panose="020B0604020202020204" pitchFamily="34" charset="0"/>
              </a:rPr>
              <a:t>Weather-Ready </a:t>
            </a:r>
            <a:r>
              <a:rPr lang="en-US" sz="2200" dirty="0">
                <a:latin typeface="Arial" panose="020B0604020202020204" pitchFamily="34" charset="0"/>
                <a:cs typeface="Arial" panose="020B0604020202020204" pitchFamily="34" charset="0"/>
              </a:rPr>
              <a:t>Nation Ambassador </a:t>
            </a:r>
            <a:r>
              <a:rPr lang="en-US" sz="2200" dirty="0" smtClean="0">
                <a:latin typeface="Arial" panose="020B0604020202020204" pitchFamily="34" charset="0"/>
                <a:cs typeface="Arial" panose="020B0604020202020204" pitchFamily="34" charset="0"/>
              </a:rPr>
              <a:t>Initiative</a:t>
            </a:r>
          </a:p>
          <a:p>
            <a:pPr>
              <a:lnSpc>
                <a:spcPct val="120000"/>
              </a:lnSpc>
              <a:spcBef>
                <a:spcPts val="1800"/>
              </a:spcBef>
              <a:spcAft>
                <a:spcPts val="0"/>
              </a:spcAft>
              <a:buClr>
                <a:srgbClr val="C00000"/>
              </a:buClr>
              <a:buSzPct val="1350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Evolution of Geostationary &amp; Low Earth Orbit (LEO) Satellite Data</a:t>
            </a:r>
          </a:p>
          <a:p>
            <a:pPr>
              <a:lnSpc>
                <a:spcPct val="120000"/>
              </a:lnSpc>
              <a:spcBef>
                <a:spcPts val="1800"/>
              </a:spcBef>
              <a:spcAft>
                <a:spcPts val="0"/>
              </a:spcAft>
              <a:buClr>
                <a:srgbClr val="C00000"/>
              </a:buClr>
              <a:buSzPct val="135000"/>
              <a:buFont typeface="Arial" panose="020B0604020202020204" pitchFamily="34" charset="0"/>
              <a:buChar char="•"/>
            </a:pPr>
            <a:r>
              <a:rPr lang="en-US" sz="3000" dirty="0" smtClean="0">
                <a:latin typeface="Arial" panose="020B0604020202020204" pitchFamily="34" charset="0"/>
                <a:cs typeface="Arial" panose="020B0604020202020204" pitchFamily="34" charset="0"/>
              </a:rPr>
              <a:t>Summary </a:t>
            </a:r>
            <a:endParaRPr lang="en-US" sz="3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2</a:t>
            </a:fld>
            <a:endParaRPr lang="en-US" dirty="0"/>
          </a:p>
        </p:txBody>
      </p:sp>
    </p:spTree>
    <p:extLst>
      <p:ext uri="{BB962C8B-B14F-4D97-AF65-F5344CB8AC3E}">
        <p14:creationId xmlns:p14="http://schemas.microsoft.com/office/powerpoint/2010/main" val="768179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740" y="110520"/>
            <a:ext cx="8229600" cy="1143000"/>
          </a:xfrm>
          <a:effectLst>
            <a:outerShdw blurRad="25400" dist="25400" dir="2700000" algn="ctr" rotWithShape="0">
              <a:schemeClr val="bg1">
                <a:alpha val="71000"/>
              </a:schemeClr>
            </a:outerShdw>
          </a:effectLst>
        </p:spPr>
        <p:txBody>
          <a:bodyPr/>
          <a:lstStyle/>
          <a:p>
            <a:pPr algn="ctr"/>
            <a:r>
              <a:rPr lang="en-US" altLang="en-US" sz="4000" b="1" dirty="0">
                <a:latin typeface="Arial" panose="020B0604020202020204" pitchFamily="34" charset="0"/>
                <a:cs typeface="Arial" panose="020B0604020202020204" pitchFamily="34" charset="0"/>
              </a:rPr>
              <a:t>Communicating Impact</a:t>
            </a:r>
            <a:br>
              <a:rPr lang="en-US" altLang="en-US" sz="4000" b="1"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(Aviation)</a:t>
            </a:r>
            <a:endParaRPr lang="en-US" dirty="0">
              <a:latin typeface="Arial" panose="020B0604020202020204" pitchFamily="34" charset="0"/>
              <a:cs typeface="Arial" panose="020B0604020202020204" pitchFamily="34" charset="0"/>
            </a:endParaRPr>
          </a:p>
        </p:txBody>
      </p:sp>
      <p:sp>
        <p:nvSpPr>
          <p:cNvPr id="10" name="Oval 9"/>
          <p:cNvSpPr/>
          <p:nvPr/>
        </p:nvSpPr>
        <p:spPr>
          <a:xfrm>
            <a:off x="328613" y="3071183"/>
            <a:ext cx="228600" cy="15398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2394418119"/>
              </p:ext>
            </p:extLst>
          </p:nvPr>
        </p:nvGraphicFramePr>
        <p:xfrm>
          <a:off x="4800600" y="3290560"/>
          <a:ext cx="4114800" cy="164623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43002"/>
                <a:gridCol w="990600"/>
                <a:gridCol w="952498"/>
                <a:gridCol w="1028700"/>
              </a:tblGrid>
              <a:tr h="426802">
                <a:tc>
                  <a:txBody>
                    <a:bodyPr/>
                    <a:lstStyle/>
                    <a:p>
                      <a:r>
                        <a:rPr lang="en-US" sz="1200" dirty="0" smtClean="0">
                          <a:solidFill>
                            <a:schemeClr val="tx1"/>
                          </a:solidFill>
                        </a:rPr>
                        <a:t>Event</a:t>
                      </a:r>
                      <a:endParaRPr lang="en-US" sz="1200" dirty="0">
                        <a:solidFill>
                          <a:schemeClr val="tx1"/>
                        </a:solidFill>
                      </a:endParaRPr>
                    </a:p>
                  </a:txBody>
                  <a:tcPr marT="45729" marB="45729"/>
                </a:tc>
                <a:tc>
                  <a:txBody>
                    <a:bodyPr/>
                    <a:lstStyle/>
                    <a:p>
                      <a:r>
                        <a:rPr lang="en-US" sz="1200" dirty="0" smtClean="0">
                          <a:solidFill>
                            <a:schemeClr val="bg1"/>
                          </a:solidFill>
                        </a:rPr>
                        <a:t>Slight</a:t>
                      </a:r>
                    </a:p>
                    <a:p>
                      <a:r>
                        <a:rPr lang="en-US" sz="1000" dirty="0" err="1" smtClean="0">
                          <a:solidFill>
                            <a:schemeClr val="bg1"/>
                          </a:solidFill>
                        </a:rPr>
                        <a:t>Prob</a:t>
                      </a:r>
                      <a:r>
                        <a:rPr lang="en-US" sz="1000" dirty="0" smtClean="0">
                          <a:solidFill>
                            <a:schemeClr val="bg1"/>
                          </a:solidFill>
                        </a:rPr>
                        <a:t> &gt;40%</a:t>
                      </a:r>
                      <a:endParaRPr lang="en-US" sz="1000" dirty="0">
                        <a:solidFill>
                          <a:schemeClr val="bg1"/>
                        </a:solidFill>
                      </a:endParaRPr>
                    </a:p>
                  </a:txBody>
                  <a:tcPr marT="45729" marB="45729">
                    <a:solidFill>
                      <a:srgbClr val="FFFF00"/>
                    </a:solidFill>
                  </a:tcPr>
                </a:tc>
                <a:tc>
                  <a:txBody>
                    <a:bodyPr/>
                    <a:lstStyle/>
                    <a:p>
                      <a:r>
                        <a:rPr lang="en-US" sz="1200" dirty="0" err="1" smtClean="0">
                          <a:solidFill>
                            <a:schemeClr val="bg1"/>
                          </a:solidFill>
                        </a:rPr>
                        <a:t>Modt</a:t>
                      </a:r>
                      <a:endParaRPr lang="en-US" sz="120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smtClean="0">
                          <a:solidFill>
                            <a:schemeClr val="bg1"/>
                          </a:solidFill>
                        </a:rPr>
                        <a:t>Prob</a:t>
                      </a:r>
                      <a:r>
                        <a:rPr lang="en-US" sz="1000" dirty="0" smtClean="0">
                          <a:solidFill>
                            <a:schemeClr val="bg1"/>
                          </a:solidFill>
                        </a:rPr>
                        <a:t> &gt;40%</a:t>
                      </a:r>
                    </a:p>
                  </a:txBody>
                  <a:tcPr marT="45729" marB="45729">
                    <a:solidFill>
                      <a:srgbClr val="FFC000"/>
                    </a:solidFill>
                  </a:tcPr>
                </a:tc>
                <a:tc>
                  <a:txBody>
                    <a:bodyPr/>
                    <a:lstStyle/>
                    <a:p>
                      <a:r>
                        <a:rPr lang="en-US" sz="1200" dirty="0" smtClean="0">
                          <a:solidFill>
                            <a:schemeClr val="bg1"/>
                          </a:solidFill>
                        </a:rPr>
                        <a:t>High</a:t>
                      </a:r>
                    </a:p>
                    <a:p>
                      <a:r>
                        <a:rPr lang="en-US" sz="1000" dirty="0" err="1" smtClean="0">
                          <a:solidFill>
                            <a:schemeClr val="bg1"/>
                          </a:solidFill>
                        </a:rPr>
                        <a:t>Prob</a:t>
                      </a:r>
                      <a:r>
                        <a:rPr lang="en-US" sz="1000" dirty="0" smtClean="0">
                          <a:solidFill>
                            <a:schemeClr val="bg1"/>
                          </a:solidFill>
                        </a:rPr>
                        <a:t> &gt; 40%</a:t>
                      </a:r>
                      <a:endParaRPr lang="en-US" sz="1000" dirty="0">
                        <a:solidFill>
                          <a:schemeClr val="bg1"/>
                        </a:solidFill>
                      </a:endParaRPr>
                    </a:p>
                  </a:txBody>
                  <a:tcPr marT="45729" marB="45729">
                    <a:solidFill>
                      <a:srgbClr val="FF0000"/>
                    </a:solidFill>
                  </a:tcPr>
                </a:tc>
              </a:tr>
              <a:tr h="304859">
                <a:tc>
                  <a:txBody>
                    <a:bodyPr/>
                    <a:lstStyle/>
                    <a:p>
                      <a:r>
                        <a:rPr lang="en-US" sz="1400" dirty="0" smtClean="0"/>
                        <a:t>3-h Snow</a:t>
                      </a:r>
                      <a:endParaRPr lang="en-US" sz="1400" dirty="0"/>
                    </a:p>
                  </a:txBody>
                  <a:tcPr marT="45729" marB="45729"/>
                </a:tc>
                <a:tc>
                  <a:txBody>
                    <a:bodyPr/>
                    <a:lstStyle/>
                    <a:p>
                      <a:r>
                        <a:rPr lang="en-US" sz="1400" dirty="0" smtClean="0">
                          <a:solidFill>
                            <a:schemeClr val="bg1"/>
                          </a:solidFill>
                        </a:rPr>
                        <a:t>&gt; 0.2”</a:t>
                      </a:r>
                      <a:endParaRPr lang="en-US" sz="1400" dirty="0">
                        <a:solidFill>
                          <a:schemeClr val="bg1"/>
                        </a:solidFill>
                      </a:endParaRPr>
                    </a:p>
                  </a:txBody>
                  <a:tcPr marT="45729" marB="45729">
                    <a:solidFill>
                      <a:srgbClr val="FFFF00"/>
                    </a:solidFill>
                  </a:tcPr>
                </a:tc>
                <a:tc>
                  <a:txBody>
                    <a:bodyPr/>
                    <a:lstStyle/>
                    <a:p>
                      <a:r>
                        <a:rPr lang="en-US" sz="1400" dirty="0" smtClean="0"/>
                        <a:t>&gt; 0.75”</a:t>
                      </a:r>
                      <a:endParaRPr lang="en-US" sz="1400" dirty="0"/>
                    </a:p>
                  </a:txBody>
                  <a:tcPr marT="45729" marB="45729">
                    <a:solidFill>
                      <a:srgbClr val="FFC000"/>
                    </a:solidFill>
                  </a:tcPr>
                </a:tc>
                <a:tc>
                  <a:txBody>
                    <a:bodyPr/>
                    <a:lstStyle/>
                    <a:p>
                      <a:r>
                        <a:rPr lang="en-US" sz="1400" dirty="0" smtClean="0"/>
                        <a:t>&gt; 1.5”</a:t>
                      </a:r>
                      <a:endParaRPr lang="en-US" sz="1400" dirty="0"/>
                    </a:p>
                  </a:txBody>
                  <a:tcPr marT="45729" marB="45729">
                    <a:solidFill>
                      <a:srgbClr val="FF0000"/>
                    </a:solidFill>
                  </a:tcPr>
                </a:tc>
              </a:tr>
              <a:tr h="304859">
                <a:tc>
                  <a:txBody>
                    <a:bodyPr/>
                    <a:lstStyle/>
                    <a:p>
                      <a:r>
                        <a:rPr lang="en-US" sz="1400" dirty="0" smtClean="0"/>
                        <a:t>24-h</a:t>
                      </a:r>
                      <a:r>
                        <a:rPr lang="en-US" sz="1400" baseline="0" dirty="0" smtClean="0"/>
                        <a:t> Snow</a:t>
                      </a:r>
                      <a:endParaRPr lang="en-US" sz="1400" dirty="0"/>
                    </a:p>
                  </a:txBody>
                  <a:tcPr marT="45729" marB="45729"/>
                </a:tc>
                <a:tc>
                  <a:txBody>
                    <a:bodyPr/>
                    <a:lstStyle/>
                    <a:p>
                      <a:r>
                        <a:rPr lang="en-US" sz="1400" dirty="0" smtClean="0">
                          <a:solidFill>
                            <a:schemeClr val="bg1"/>
                          </a:solidFill>
                        </a:rPr>
                        <a:t>&gt; 1”</a:t>
                      </a:r>
                      <a:endParaRPr lang="en-US" sz="1400" dirty="0">
                        <a:solidFill>
                          <a:schemeClr val="bg1"/>
                        </a:solidFill>
                      </a:endParaRPr>
                    </a:p>
                  </a:txBody>
                  <a:tcPr marT="45729" marB="45729">
                    <a:solidFill>
                      <a:srgbClr val="FFFF00"/>
                    </a:solidFill>
                  </a:tcPr>
                </a:tc>
                <a:tc>
                  <a:txBody>
                    <a:bodyPr/>
                    <a:lstStyle/>
                    <a:p>
                      <a:r>
                        <a:rPr lang="en-US" sz="1400" dirty="0" smtClean="0"/>
                        <a:t>&gt; 2”</a:t>
                      </a:r>
                      <a:endParaRPr lang="en-US" sz="1400" dirty="0"/>
                    </a:p>
                  </a:txBody>
                  <a:tcPr marT="45729" marB="45729">
                    <a:solidFill>
                      <a:srgbClr val="FFC000"/>
                    </a:solidFill>
                  </a:tcPr>
                </a:tc>
                <a:tc>
                  <a:txBody>
                    <a:bodyPr/>
                    <a:lstStyle/>
                    <a:p>
                      <a:r>
                        <a:rPr lang="en-US" sz="1400" dirty="0" smtClean="0"/>
                        <a:t>&gt;6”</a:t>
                      </a:r>
                      <a:endParaRPr lang="en-US" sz="1400" dirty="0"/>
                    </a:p>
                  </a:txBody>
                  <a:tcPr marT="45729" marB="45729">
                    <a:solidFill>
                      <a:srgbClr val="FF0000"/>
                    </a:solidFill>
                  </a:tcPr>
                </a:tc>
              </a:tr>
              <a:tr h="304859">
                <a:tc>
                  <a:txBody>
                    <a:bodyPr/>
                    <a:lstStyle/>
                    <a:p>
                      <a:r>
                        <a:rPr lang="en-US" sz="1400" dirty="0" smtClean="0"/>
                        <a:t>3-h </a:t>
                      </a:r>
                      <a:r>
                        <a:rPr lang="en-US" sz="1400" dirty="0" err="1" smtClean="0"/>
                        <a:t>Fz</a:t>
                      </a:r>
                      <a:r>
                        <a:rPr lang="en-US" sz="1400" dirty="0" smtClean="0"/>
                        <a:t> Rain</a:t>
                      </a:r>
                      <a:endParaRPr lang="en-US" sz="1400" dirty="0"/>
                    </a:p>
                  </a:txBody>
                  <a:tcPr marT="45729" marB="45729"/>
                </a:tc>
                <a:tc>
                  <a:txBody>
                    <a:bodyPr/>
                    <a:lstStyle/>
                    <a:p>
                      <a:endParaRPr lang="en-US" sz="1400" dirty="0">
                        <a:solidFill>
                          <a:schemeClr val="bg1"/>
                        </a:solidFill>
                      </a:endParaRPr>
                    </a:p>
                  </a:txBody>
                  <a:tcPr marT="45729" marB="45729">
                    <a:solidFill>
                      <a:srgbClr val="FFFF00"/>
                    </a:solidFill>
                  </a:tcPr>
                </a:tc>
                <a:tc>
                  <a:txBody>
                    <a:bodyPr/>
                    <a:lstStyle/>
                    <a:p>
                      <a:r>
                        <a:rPr lang="en-US" sz="1400" dirty="0" smtClean="0"/>
                        <a:t>&gt; 0.01”</a:t>
                      </a:r>
                      <a:endParaRPr lang="en-US" sz="1400" dirty="0"/>
                    </a:p>
                  </a:txBody>
                  <a:tcPr marT="45729" marB="45729">
                    <a:solidFill>
                      <a:srgbClr val="FFC000"/>
                    </a:solidFill>
                  </a:tcPr>
                </a:tc>
                <a:tc>
                  <a:txBody>
                    <a:bodyPr/>
                    <a:lstStyle/>
                    <a:p>
                      <a:r>
                        <a:rPr lang="en-US" sz="1400" dirty="0" smtClean="0"/>
                        <a:t>&gt; 0.05”</a:t>
                      </a:r>
                      <a:endParaRPr lang="en-US" sz="1400" dirty="0"/>
                    </a:p>
                  </a:txBody>
                  <a:tcPr marT="45729" marB="45729">
                    <a:solidFill>
                      <a:srgbClr val="FF0000"/>
                    </a:solidFill>
                  </a:tcPr>
                </a:tc>
              </a:tr>
              <a:tr h="304859">
                <a:tc>
                  <a:txBody>
                    <a:bodyPr/>
                    <a:lstStyle/>
                    <a:p>
                      <a:r>
                        <a:rPr lang="en-US" sz="1400" dirty="0" smtClean="0"/>
                        <a:t>Visibility</a:t>
                      </a:r>
                      <a:endParaRPr lang="en-US" sz="1400" dirty="0"/>
                    </a:p>
                  </a:txBody>
                  <a:tcPr marT="45729" marB="45729"/>
                </a:tc>
                <a:tc>
                  <a:txBody>
                    <a:bodyPr/>
                    <a:lstStyle/>
                    <a:p>
                      <a:r>
                        <a:rPr lang="en-US" sz="1400" dirty="0" smtClean="0">
                          <a:solidFill>
                            <a:schemeClr val="bg1"/>
                          </a:solidFill>
                        </a:rPr>
                        <a:t>&lt;</a:t>
                      </a:r>
                      <a:r>
                        <a:rPr lang="en-US" sz="1400" baseline="0" dirty="0" smtClean="0">
                          <a:solidFill>
                            <a:schemeClr val="bg1"/>
                          </a:solidFill>
                        </a:rPr>
                        <a:t> 3 mi</a:t>
                      </a:r>
                      <a:endParaRPr lang="en-US" sz="1400" dirty="0">
                        <a:solidFill>
                          <a:schemeClr val="bg1"/>
                        </a:solidFill>
                      </a:endParaRPr>
                    </a:p>
                  </a:txBody>
                  <a:tcPr marT="45729" marB="45729">
                    <a:solidFill>
                      <a:srgbClr val="FFFF00"/>
                    </a:solidFill>
                  </a:tcPr>
                </a:tc>
                <a:tc>
                  <a:txBody>
                    <a:bodyPr/>
                    <a:lstStyle/>
                    <a:p>
                      <a:r>
                        <a:rPr lang="en-US" sz="1400" dirty="0" smtClean="0"/>
                        <a:t>&lt; 1 mi</a:t>
                      </a:r>
                      <a:endParaRPr lang="en-US" sz="1400" dirty="0"/>
                    </a:p>
                  </a:txBody>
                  <a:tcPr marT="45729" marB="45729">
                    <a:solidFill>
                      <a:srgbClr val="FFC000"/>
                    </a:solidFill>
                  </a:tcPr>
                </a:tc>
                <a:tc>
                  <a:txBody>
                    <a:bodyPr/>
                    <a:lstStyle/>
                    <a:p>
                      <a:r>
                        <a:rPr lang="en-US" sz="1400" dirty="0" smtClean="0"/>
                        <a:t>&lt; ½ mi</a:t>
                      </a:r>
                      <a:endParaRPr lang="en-US" sz="1400" dirty="0"/>
                    </a:p>
                  </a:txBody>
                  <a:tcPr marT="45729" marB="45729">
                    <a:solidFill>
                      <a:srgbClr val="FF0000"/>
                    </a:solidFill>
                  </a:tcPr>
                </a:tc>
              </a:tr>
            </a:tbl>
          </a:graphicData>
        </a:graphic>
      </p:graphicFrame>
      <p:sp>
        <p:nvSpPr>
          <p:cNvPr id="12" name="TextBox 21"/>
          <p:cNvSpPr txBox="1">
            <a:spLocks noChangeArrowheads="1"/>
          </p:cNvSpPr>
          <p:nvPr/>
        </p:nvSpPr>
        <p:spPr bwMode="auto">
          <a:xfrm>
            <a:off x="4953000" y="2987348"/>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400" b="1" smtClean="0">
                <a:solidFill>
                  <a:srgbClr val="000000"/>
                </a:solidFill>
                <a:latin typeface="Helvetica"/>
              </a:rPr>
              <a:t>Criteria for DCA</a:t>
            </a:r>
          </a:p>
        </p:txBody>
      </p:sp>
      <p:sp>
        <p:nvSpPr>
          <p:cNvPr id="13" name="TextBox 9"/>
          <p:cNvSpPr txBox="1">
            <a:spLocks noChangeArrowheads="1"/>
          </p:cNvSpPr>
          <p:nvPr/>
        </p:nvSpPr>
        <p:spPr bwMode="auto">
          <a:xfrm>
            <a:off x="258266" y="1427440"/>
            <a:ext cx="4453337" cy="369888"/>
          </a:xfrm>
          <a:prstGeom prst="rect">
            <a:avLst/>
          </a:prstGeom>
          <a:solidFill>
            <a:srgbClr val="27549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smtClean="0">
                <a:solidFill>
                  <a:srgbClr val="FFFFFF"/>
                </a:solidFill>
                <a:latin typeface="Helvetica"/>
              </a:rPr>
              <a:t>2 Days Before</a:t>
            </a:r>
          </a:p>
        </p:txBody>
      </p:sp>
      <p:pic>
        <p:nvPicPr>
          <p:cNvPr id="9" name="Picture 2"/>
          <p:cNvPicPr>
            <a:picLocks noChangeArrowheads="1"/>
          </p:cNvPicPr>
          <p:nvPr/>
        </p:nvPicPr>
        <p:blipFill>
          <a:blip r:embed="rId2" cstate="print">
            <a:extLst>
              <a:ext uri="{28A0092B-C50C-407E-A947-70E740481C1C}">
                <a14:useLocalDpi xmlns:a14="http://schemas.microsoft.com/office/drawing/2010/main" val="0"/>
              </a:ext>
            </a:extLst>
          </a:blip>
          <a:srcRect l="3181" t="7272" r="3555" b="26477"/>
          <a:stretch>
            <a:fillRect/>
          </a:stretch>
        </p:blipFill>
        <p:spPr bwMode="auto">
          <a:xfrm>
            <a:off x="182563" y="1777698"/>
            <a:ext cx="457200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2B562CA-14AE-4F39-8892-E9B73277B081}" type="slidenum">
              <a:rPr lang="en-US" altLang="en-US" smtClean="0"/>
              <a:pPr>
                <a:defRPr/>
              </a:pPr>
              <a:t>20</a:t>
            </a:fld>
            <a:endParaRPr lang="en-US" altLang="en-US" dirty="0"/>
          </a:p>
        </p:txBody>
      </p:sp>
    </p:spTree>
    <p:extLst>
      <p:ext uri="{BB962C8B-B14F-4D97-AF65-F5344CB8AC3E}">
        <p14:creationId xmlns:p14="http://schemas.microsoft.com/office/powerpoint/2010/main" val="31796326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740" y="110520"/>
            <a:ext cx="8229600" cy="1143000"/>
          </a:xfrm>
          <a:effectLst>
            <a:outerShdw blurRad="25400" dist="25400" dir="2700000" algn="ctr" rotWithShape="0">
              <a:schemeClr val="bg1">
                <a:alpha val="71000"/>
              </a:schemeClr>
            </a:outerShdw>
          </a:effectLst>
        </p:spPr>
        <p:txBody>
          <a:bodyPr/>
          <a:lstStyle/>
          <a:p>
            <a:pPr algn="ctr"/>
            <a:r>
              <a:rPr lang="en-US" altLang="en-US" sz="4000" b="1" dirty="0">
                <a:latin typeface="Arial" panose="020B0604020202020204" pitchFamily="34" charset="0"/>
                <a:cs typeface="Arial" panose="020B0604020202020204" pitchFamily="34" charset="0"/>
              </a:rPr>
              <a:t>Communicating Impact</a:t>
            </a:r>
            <a:br>
              <a:rPr lang="en-US" altLang="en-US" sz="4000" b="1"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(Aviation)</a:t>
            </a:r>
            <a:endParaRPr lang="en-US" dirty="0">
              <a:latin typeface="Arial" panose="020B0604020202020204" pitchFamily="34" charset="0"/>
              <a:cs typeface="Arial" panose="020B0604020202020204" pitchFamily="34" charset="0"/>
            </a:endParaRPr>
          </a:p>
        </p:txBody>
      </p:sp>
      <p:sp>
        <p:nvSpPr>
          <p:cNvPr id="20" name="Oval 19"/>
          <p:cNvSpPr/>
          <p:nvPr/>
        </p:nvSpPr>
        <p:spPr>
          <a:xfrm>
            <a:off x="328613" y="3050243"/>
            <a:ext cx="228600" cy="15398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400">
              <a:solidFill>
                <a:srgbClr val="FFFFFF"/>
              </a:solidFill>
            </a:endParaRPr>
          </a:p>
        </p:txBody>
      </p:sp>
      <p:graphicFrame>
        <p:nvGraphicFramePr>
          <p:cNvPr id="21" name="Table 20"/>
          <p:cNvGraphicFramePr>
            <a:graphicFrameLocks noGrp="1"/>
          </p:cNvGraphicFramePr>
          <p:nvPr>
            <p:extLst>
              <p:ext uri="{D42A27DB-BD31-4B8C-83A1-F6EECF244321}">
                <p14:modId xmlns:p14="http://schemas.microsoft.com/office/powerpoint/2010/main" val="586792637"/>
              </p:ext>
            </p:extLst>
          </p:nvPr>
        </p:nvGraphicFramePr>
        <p:xfrm>
          <a:off x="4800600" y="3248680"/>
          <a:ext cx="4114800" cy="164623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43002"/>
                <a:gridCol w="990600"/>
                <a:gridCol w="952498"/>
                <a:gridCol w="1028700"/>
              </a:tblGrid>
              <a:tr h="426802">
                <a:tc>
                  <a:txBody>
                    <a:bodyPr/>
                    <a:lstStyle/>
                    <a:p>
                      <a:r>
                        <a:rPr lang="en-US" sz="1200" dirty="0" smtClean="0">
                          <a:solidFill>
                            <a:schemeClr val="tx1"/>
                          </a:solidFill>
                        </a:rPr>
                        <a:t>Event</a:t>
                      </a:r>
                      <a:endParaRPr lang="en-US" sz="1200" dirty="0">
                        <a:solidFill>
                          <a:schemeClr val="tx1"/>
                        </a:solidFill>
                      </a:endParaRPr>
                    </a:p>
                  </a:txBody>
                  <a:tcPr marT="45729" marB="45729"/>
                </a:tc>
                <a:tc>
                  <a:txBody>
                    <a:bodyPr/>
                    <a:lstStyle/>
                    <a:p>
                      <a:r>
                        <a:rPr lang="en-US" sz="1200" dirty="0" smtClean="0">
                          <a:solidFill>
                            <a:schemeClr val="bg1"/>
                          </a:solidFill>
                        </a:rPr>
                        <a:t>Slight</a:t>
                      </a:r>
                    </a:p>
                    <a:p>
                      <a:r>
                        <a:rPr lang="en-US" sz="1000" dirty="0" err="1" smtClean="0">
                          <a:solidFill>
                            <a:schemeClr val="bg1"/>
                          </a:solidFill>
                        </a:rPr>
                        <a:t>Prob</a:t>
                      </a:r>
                      <a:r>
                        <a:rPr lang="en-US" sz="1000" dirty="0" smtClean="0">
                          <a:solidFill>
                            <a:schemeClr val="bg1"/>
                          </a:solidFill>
                        </a:rPr>
                        <a:t> &gt;40%</a:t>
                      </a:r>
                      <a:endParaRPr lang="en-US" sz="1000" dirty="0">
                        <a:solidFill>
                          <a:schemeClr val="bg1"/>
                        </a:solidFill>
                      </a:endParaRPr>
                    </a:p>
                  </a:txBody>
                  <a:tcPr marT="45729" marB="45729">
                    <a:solidFill>
                      <a:srgbClr val="FFFF00"/>
                    </a:solidFill>
                  </a:tcPr>
                </a:tc>
                <a:tc>
                  <a:txBody>
                    <a:bodyPr/>
                    <a:lstStyle/>
                    <a:p>
                      <a:r>
                        <a:rPr lang="en-US" sz="1200" dirty="0" err="1" smtClean="0">
                          <a:solidFill>
                            <a:schemeClr val="bg1"/>
                          </a:solidFill>
                        </a:rPr>
                        <a:t>Modt</a:t>
                      </a:r>
                      <a:endParaRPr lang="en-US" sz="120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smtClean="0">
                          <a:solidFill>
                            <a:schemeClr val="bg1"/>
                          </a:solidFill>
                        </a:rPr>
                        <a:t>Prob</a:t>
                      </a:r>
                      <a:r>
                        <a:rPr lang="en-US" sz="1000" dirty="0" smtClean="0">
                          <a:solidFill>
                            <a:schemeClr val="bg1"/>
                          </a:solidFill>
                        </a:rPr>
                        <a:t> &gt;40%</a:t>
                      </a:r>
                    </a:p>
                  </a:txBody>
                  <a:tcPr marT="45729" marB="45729">
                    <a:solidFill>
                      <a:srgbClr val="FFC000"/>
                    </a:solidFill>
                  </a:tcPr>
                </a:tc>
                <a:tc>
                  <a:txBody>
                    <a:bodyPr/>
                    <a:lstStyle/>
                    <a:p>
                      <a:r>
                        <a:rPr lang="en-US" sz="1200" dirty="0" smtClean="0">
                          <a:solidFill>
                            <a:schemeClr val="bg1"/>
                          </a:solidFill>
                        </a:rPr>
                        <a:t>High</a:t>
                      </a:r>
                    </a:p>
                    <a:p>
                      <a:r>
                        <a:rPr lang="en-US" sz="1000" dirty="0" err="1" smtClean="0">
                          <a:solidFill>
                            <a:schemeClr val="bg1"/>
                          </a:solidFill>
                        </a:rPr>
                        <a:t>Prob</a:t>
                      </a:r>
                      <a:r>
                        <a:rPr lang="en-US" sz="1000" dirty="0" smtClean="0">
                          <a:solidFill>
                            <a:schemeClr val="bg1"/>
                          </a:solidFill>
                        </a:rPr>
                        <a:t> &gt; 40%</a:t>
                      </a:r>
                      <a:endParaRPr lang="en-US" sz="1000" dirty="0">
                        <a:solidFill>
                          <a:schemeClr val="bg1"/>
                        </a:solidFill>
                      </a:endParaRPr>
                    </a:p>
                  </a:txBody>
                  <a:tcPr marT="45729" marB="45729">
                    <a:solidFill>
                      <a:srgbClr val="FF0000"/>
                    </a:solidFill>
                  </a:tcPr>
                </a:tc>
              </a:tr>
              <a:tr h="304859">
                <a:tc>
                  <a:txBody>
                    <a:bodyPr/>
                    <a:lstStyle/>
                    <a:p>
                      <a:r>
                        <a:rPr lang="en-US" sz="1400" dirty="0" smtClean="0"/>
                        <a:t>3-h Snow</a:t>
                      </a:r>
                      <a:endParaRPr lang="en-US" sz="1400" dirty="0"/>
                    </a:p>
                  </a:txBody>
                  <a:tcPr marT="45729" marB="45729"/>
                </a:tc>
                <a:tc>
                  <a:txBody>
                    <a:bodyPr/>
                    <a:lstStyle/>
                    <a:p>
                      <a:r>
                        <a:rPr lang="en-US" sz="1400" dirty="0" smtClean="0">
                          <a:solidFill>
                            <a:schemeClr val="bg1"/>
                          </a:solidFill>
                        </a:rPr>
                        <a:t>&gt; 0.2”</a:t>
                      </a:r>
                      <a:endParaRPr lang="en-US" sz="1400" dirty="0">
                        <a:solidFill>
                          <a:schemeClr val="bg1"/>
                        </a:solidFill>
                      </a:endParaRPr>
                    </a:p>
                  </a:txBody>
                  <a:tcPr marT="45729" marB="45729">
                    <a:solidFill>
                      <a:srgbClr val="FFFF00"/>
                    </a:solidFill>
                  </a:tcPr>
                </a:tc>
                <a:tc>
                  <a:txBody>
                    <a:bodyPr/>
                    <a:lstStyle/>
                    <a:p>
                      <a:r>
                        <a:rPr lang="en-US" sz="1400" dirty="0" smtClean="0"/>
                        <a:t>&gt; 0.75”</a:t>
                      </a:r>
                      <a:endParaRPr lang="en-US" sz="1400" dirty="0"/>
                    </a:p>
                  </a:txBody>
                  <a:tcPr marT="45729" marB="45729">
                    <a:solidFill>
                      <a:srgbClr val="FFC000"/>
                    </a:solidFill>
                  </a:tcPr>
                </a:tc>
                <a:tc>
                  <a:txBody>
                    <a:bodyPr/>
                    <a:lstStyle/>
                    <a:p>
                      <a:r>
                        <a:rPr lang="en-US" sz="1400" dirty="0" smtClean="0"/>
                        <a:t>&gt; 1.5”</a:t>
                      </a:r>
                      <a:endParaRPr lang="en-US" sz="1400" dirty="0"/>
                    </a:p>
                  </a:txBody>
                  <a:tcPr marT="45729" marB="45729">
                    <a:solidFill>
                      <a:srgbClr val="FF0000"/>
                    </a:solidFill>
                  </a:tcPr>
                </a:tc>
              </a:tr>
              <a:tr h="304859">
                <a:tc>
                  <a:txBody>
                    <a:bodyPr/>
                    <a:lstStyle/>
                    <a:p>
                      <a:r>
                        <a:rPr lang="en-US" sz="1400" dirty="0" smtClean="0"/>
                        <a:t>24-h</a:t>
                      </a:r>
                      <a:r>
                        <a:rPr lang="en-US" sz="1400" baseline="0" dirty="0" smtClean="0"/>
                        <a:t> Snow</a:t>
                      </a:r>
                      <a:endParaRPr lang="en-US" sz="1400" dirty="0"/>
                    </a:p>
                  </a:txBody>
                  <a:tcPr marT="45729" marB="45729"/>
                </a:tc>
                <a:tc>
                  <a:txBody>
                    <a:bodyPr/>
                    <a:lstStyle/>
                    <a:p>
                      <a:r>
                        <a:rPr lang="en-US" sz="1400" dirty="0" smtClean="0">
                          <a:solidFill>
                            <a:schemeClr val="bg1"/>
                          </a:solidFill>
                        </a:rPr>
                        <a:t>&gt; 1”</a:t>
                      </a:r>
                      <a:endParaRPr lang="en-US" sz="1400" dirty="0">
                        <a:solidFill>
                          <a:schemeClr val="bg1"/>
                        </a:solidFill>
                      </a:endParaRPr>
                    </a:p>
                  </a:txBody>
                  <a:tcPr marT="45729" marB="45729">
                    <a:solidFill>
                      <a:srgbClr val="FFFF00"/>
                    </a:solidFill>
                  </a:tcPr>
                </a:tc>
                <a:tc>
                  <a:txBody>
                    <a:bodyPr/>
                    <a:lstStyle/>
                    <a:p>
                      <a:r>
                        <a:rPr lang="en-US" sz="1400" dirty="0" smtClean="0"/>
                        <a:t>&gt; 2”</a:t>
                      </a:r>
                      <a:endParaRPr lang="en-US" sz="1400" dirty="0"/>
                    </a:p>
                  </a:txBody>
                  <a:tcPr marT="45729" marB="45729">
                    <a:solidFill>
                      <a:srgbClr val="FFC000"/>
                    </a:solidFill>
                  </a:tcPr>
                </a:tc>
                <a:tc>
                  <a:txBody>
                    <a:bodyPr/>
                    <a:lstStyle/>
                    <a:p>
                      <a:r>
                        <a:rPr lang="en-US" sz="1400" dirty="0" smtClean="0"/>
                        <a:t>&gt;6”</a:t>
                      </a:r>
                      <a:endParaRPr lang="en-US" sz="1400" dirty="0"/>
                    </a:p>
                  </a:txBody>
                  <a:tcPr marT="45729" marB="45729">
                    <a:solidFill>
                      <a:srgbClr val="FF0000"/>
                    </a:solidFill>
                  </a:tcPr>
                </a:tc>
              </a:tr>
              <a:tr h="304859">
                <a:tc>
                  <a:txBody>
                    <a:bodyPr/>
                    <a:lstStyle/>
                    <a:p>
                      <a:r>
                        <a:rPr lang="en-US" sz="1400" dirty="0" smtClean="0"/>
                        <a:t>3-h </a:t>
                      </a:r>
                      <a:r>
                        <a:rPr lang="en-US" sz="1400" dirty="0" err="1" smtClean="0"/>
                        <a:t>Fz</a:t>
                      </a:r>
                      <a:r>
                        <a:rPr lang="en-US" sz="1400" dirty="0" smtClean="0"/>
                        <a:t> Rain</a:t>
                      </a:r>
                      <a:endParaRPr lang="en-US" sz="1400" dirty="0"/>
                    </a:p>
                  </a:txBody>
                  <a:tcPr marT="45729" marB="45729"/>
                </a:tc>
                <a:tc>
                  <a:txBody>
                    <a:bodyPr/>
                    <a:lstStyle/>
                    <a:p>
                      <a:endParaRPr lang="en-US" sz="1400" dirty="0">
                        <a:solidFill>
                          <a:schemeClr val="bg1"/>
                        </a:solidFill>
                      </a:endParaRPr>
                    </a:p>
                  </a:txBody>
                  <a:tcPr marT="45729" marB="45729">
                    <a:solidFill>
                      <a:srgbClr val="FFFF00"/>
                    </a:solidFill>
                  </a:tcPr>
                </a:tc>
                <a:tc>
                  <a:txBody>
                    <a:bodyPr/>
                    <a:lstStyle/>
                    <a:p>
                      <a:r>
                        <a:rPr lang="en-US" sz="1400" dirty="0" smtClean="0"/>
                        <a:t>&gt; 0.01”</a:t>
                      </a:r>
                      <a:endParaRPr lang="en-US" sz="1400" dirty="0"/>
                    </a:p>
                  </a:txBody>
                  <a:tcPr marT="45729" marB="45729">
                    <a:solidFill>
                      <a:srgbClr val="FFC000"/>
                    </a:solidFill>
                  </a:tcPr>
                </a:tc>
                <a:tc>
                  <a:txBody>
                    <a:bodyPr/>
                    <a:lstStyle/>
                    <a:p>
                      <a:r>
                        <a:rPr lang="en-US" sz="1400" dirty="0" smtClean="0"/>
                        <a:t>&gt; 0.05”</a:t>
                      </a:r>
                      <a:endParaRPr lang="en-US" sz="1400" dirty="0"/>
                    </a:p>
                  </a:txBody>
                  <a:tcPr marT="45729" marB="45729">
                    <a:solidFill>
                      <a:srgbClr val="FF0000"/>
                    </a:solidFill>
                  </a:tcPr>
                </a:tc>
              </a:tr>
              <a:tr h="304859">
                <a:tc>
                  <a:txBody>
                    <a:bodyPr/>
                    <a:lstStyle/>
                    <a:p>
                      <a:r>
                        <a:rPr lang="en-US" sz="1400" dirty="0" smtClean="0"/>
                        <a:t>Visibility</a:t>
                      </a:r>
                      <a:endParaRPr lang="en-US" sz="1400" dirty="0"/>
                    </a:p>
                  </a:txBody>
                  <a:tcPr marT="45729" marB="45729"/>
                </a:tc>
                <a:tc>
                  <a:txBody>
                    <a:bodyPr/>
                    <a:lstStyle/>
                    <a:p>
                      <a:r>
                        <a:rPr lang="en-US" sz="1400" dirty="0" smtClean="0">
                          <a:solidFill>
                            <a:schemeClr val="bg1"/>
                          </a:solidFill>
                        </a:rPr>
                        <a:t>&lt;</a:t>
                      </a:r>
                      <a:r>
                        <a:rPr lang="en-US" sz="1400" baseline="0" dirty="0" smtClean="0">
                          <a:solidFill>
                            <a:schemeClr val="bg1"/>
                          </a:solidFill>
                        </a:rPr>
                        <a:t> 3 mi</a:t>
                      </a:r>
                      <a:endParaRPr lang="en-US" sz="1400" dirty="0">
                        <a:solidFill>
                          <a:schemeClr val="bg1"/>
                        </a:solidFill>
                      </a:endParaRPr>
                    </a:p>
                  </a:txBody>
                  <a:tcPr marT="45729" marB="45729">
                    <a:solidFill>
                      <a:srgbClr val="FFFF00"/>
                    </a:solidFill>
                  </a:tcPr>
                </a:tc>
                <a:tc>
                  <a:txBody>
                    <a:bodyPr/>
                    <a:lstStyle/>
                    <a:p>
                      <a:r>
                        <a:rPr lang="en-US" sz="1400" dirty="0" smtClean="0"/>
                        <a:t>&lt; 1 mi</a:t>
                      </a:r>
                      <a:endParaRPr lang="en-US" sz="1400" dirty="0"/>
                    </a:p>
                  </a:txBody>
                  <a:tcPr marT="45729" marB="45729">
                    <a:solidFill>
                      <a:srgbClr val="FFC000"/>
                    </a:solidFill>
                  </a:tcPr>
                </a:tc>
                <a:tc>
                  <a:txBody>
                    <a:bodyPr/>
                    <a:lstStyle/>
                    <a:p>
                      <a:r>
                        <a:rPr lang="en-US" sz="1400" dirty="0" smtClean="0"/>
                        <a:t>&lt; ½ mi</a:t>
                      </a:r>
                      <a:endParaRPr lang="en-US" sz="1400" dirty="0"/>
                    </a:p>
                  </a:txBody>
                  <a:tcPr marT="45729" marB="45729">
                    <a:solidFill>
                      <a:srgbClr val="FF0000"/>
                    </a:solidFill>
                  </a:tcPr>
                </a:tc>
              </a:tr>
            </a:tbl>
          </a:graphicData>
        </a:graphic>
      </p:graphicFrame>
      <p:sp>
        <p:nvSpPr>
          <p:cNvPr id="22" name="TextBox 21"/>
          <p:cNvSpPr txBox="1">
            <a:spLocks noChangeArrowheads="1"/>
          </p:cNvSpPr>
          <p:nvPr/>
        </p:nvSpPr>
        <p:spPr bwMode="auto">
          <a:xfrm>
            <a:off x="4953000" y="2945468"/>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400" b="1" smtClean="0">
                <a:solidFill>
                  <a:srgbClr val="000000"/>
                </a:solidFill>
                <a:latin typeface="Helvetica"/>
              </a:rPr>
              <a:t>Criteria for DCA</a:t>
            </a:r>
          </a:p>
        </p:txBody>
      </p:sp>
      <p:sp>
        <p:nvSpPr>
          <p:cNvPr id="23" name="TextBox 22"/>
          <p:cNvSpPr txBox="1"/>
          <p:nvPr/>
        </p:nvSpPr>
        <p:spPr>
          <a:xfrm>
            <a:off x="4953000" y="5229880"/>
            <a:ext cx="3657600" cy="1077913"/>
          </a:xfrm>
          <a:prstGeom prst="rect">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txBody>
          <a:bodyPr>
            <a:spAutoFit/>
          </a:bodyPr>
          <a:lstStyle/>
          <a:p>
            <a:pPr algn="ctr" fontAlgn="base">
              <a:spcBef>
                <a:spcPct val="0"/>
              </a:spcBef>
              <a:spcAft>
                <a:spcPct val="0"/>
              </a:spcAft>
              <a:defRPr/>
            </a:pPr>
            <a:r>
              <a:rPr lang="en-US" sz="3200" b="1" dirty="0">
                <a:solidFill>
                  <a:srgbClr val="FF0000"/>
                </a:solidFill>
                <a:latin typeface="Helvetica"/>
              </a:rPr>
              <a:t>1/3 of flights canceled at DCA</a:t>
            </a:r>
          </a:p>
        </p:txBody>
      </p:sp>
      <p:sp>
        <p:nvSpPr>
          <p:cNvPr id="24" name="TextBox 10"/>
          <p:cNvSpPr txBox="1">
            <a:spLocks noChangeArrowheads="1"/>
          </p:cNvSpPr>
          <p:nvPr/>
        </p:nvSpPr>
        <p:spPr bwMode="auto">
          <a:xfrm>
            <a:off x="258266" y="1413480"/>
            <a:ext cx="4453337" cy="369888"/>
          </a:xfrm>
          <a:prstGeom prst="rect">
            <a:avLst/>
          </a:prstGeom>
          <a:solidFill>
            <a:srgbClr val="27549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smtClean="0">
                <a:solidFill>
                  <a:srgbClr val="FFFFFF"/>
                </a:solidFill>
                <a:latin typeface="Helvetica"/>
              </a:rPr>
              <a:t>1 Day Before</a:t>
            </a:r>
          </a:p>
        </p:txBody>
      </p:sp>
      <p:pic>
        <p:nvPicPr>
          <p:cNvPr id="19" name="Picture 2"/>
          <p:cNvPicPr>
            <a:picLocks noChangeArrowheads="1"/>
          </p:cNvPicPr>
          <p:nvPr/>
        </p:nvPicPr>
        <p:blipFill>
          <a:blip r:embed="rId2" cstate="print">
            <a:extLst>
              <a:ext uri="{28A0092B-C50C-407E-A947-70E740481C1C}">
                <a14:useLocalDpi xmlns:a14="http://schemas.microsoft.com/office/drawing/2010/main" val="0"/>
              </a:ext>
            </a:extLst>
          </a:blip>
          <a:srcRect l="3181" t="7253" r="3555" b="26694"/>
          <a:stretch>
            <a:fillRect/>
          </a:stretch>
        </p:blipFill>
        <p:spPr bwMode="auto">
          <a:xfrm>
            <a:off x="182563" y="1770718"/>
            <a:ext cx="457200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2B562CA-14AE-4F39-8892-E9B73277B081}" type="slidenum">
              <a:rPr lang="en-US" altLang="en-US" smtClean="0"/>
              <a:pPr>
                <a:defRPr/>
              </a:pPr>
              <a:t>21</a:t>
            </a:fld>
            <a:endParaRPr lang="en-US" altLang="en-US" dirty="0"/>
          </a:p>
        </p:txBody>
      </p:sp>
    </p:spTree>
    <p:extLst>
      <p:ext uri="{BB962C8B-B14F-4D97-AF65-F5344CB8AC3E}">
        <p14:creationId xmlns:p14="http://schemas.microsoft.com/office/powerpoint/2010/main" val="1647303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Beyond Forecasts &amp; Warnings: IDSS</a:t>
            </a:r>
            <a:br>
              <a:rPr lang="en-US" sz="3600" dirty="0" smtClean="0"/>
            </a:br>
            <a:r>
              <a:rPr lang="en-US" sz="2400" i="1" dirty="0" smtClean="0"/>
              <a:t>Focus on the ‘Last Mile’ in the Forecast Process</a:t>
            </a:r>
            <a:endParaRPr lang="en-US" sz="3600" i="1" dirty="0"/>
          </a:p>
        </p:txBody>
      </p:sp>
      <p:sp>
        <p:nvSpPr>
          <p:cNvPr id="3" name="Content Placeholder 2"/>
          <p:cNvSpPr>
            <a:spLocks noGrp="1"/>
          </p:cNvSpPr>
          <p:nvPr>
            <p:ph idx="1"/>
          </p:nvPr>
        </p:nvSpPr>
        <p:spPr>
          <a:xfrm>
            <a:off x="152400" y="1676400"/>
            <a:ext cx="8907522" cy="4876800"/>
          </a:xfrm>
        </p:spPr>
        <p:txBody>
          <a:bodyPr/>
          <a:lstStyle/>
          <a:p>
            <a:pPr marL="0" indent="0" algn="ctr"/>
            <a:r>
              <a:rPr lang="en-US" dirty="0" smtClean="0"/>
              <a:t>The Forecast Process no longer ENDS with the meteorology </a:t>
            </a:r>
          </a:p>
          <a:p>
            <a:pPr marL="0" indent="0" algn="ctr"/>
            <a:r>
              <a:rPr lang="en-US" dirty="0" smtClean="0"/>
              <a:t>- we must take it the </a:t>
            </a:r>
            <a:r>
              <a:rPr lang="en-US" dirty="0" smtClean="0">
                <a:gradFill flip="none" rotWithShape="1">
                  <a:gsLst>
                    <a:gs pos="0">
                      <a:srgbClr val="000082"/>
                    </a:gs>
                    <a:gs pos="30000">
                      <a:srgbClr val="66008F"/>
                    </a:gs>
                    <a:gs pos="64999">
                      <a:srgbClr val="BA0066"/>
                    </a:gs>
                    <a:gs pos="89999">
                      <a:srgbClr val="FF0000"/>
                    </a:gs>
                    <a:gs pos="100000">
                      <a:srgbClr val="FF8200"/>
                    </a:gs>
                  </a:gsLst>
                  <a:lin ang="0" scaled="1"/>
                  <a:tileRect/>
                </a:gradFill>
              </a:rPr>
              <a:t>‘last mile’</a:t>
            </a:r>
            <a:r>
              <a:rPr lang="en-US" dirty="0" smtClean="0">
                <a:gradFill>
                  <a:gsLst>
                    <a:gs pos="0">
                      <a:srgbClr val="000082"/>
                    </a:gs>
                    <a:gs pos="30000">
                      <a:srgbClr val="66008F"/>
                    </a:gs>
                    <a:gs pos="64999">
                      <a:srgbClr val="BA0066"/>
                    </a:gs>
                    <a:gs pos="89999">
                      <a:srgbClr val="FF0000"/>
                    </a:gs>
                    <a:gs pos="100000">
                      <a:srgbClr val="FF8200"/>
                    </a:gs>
                  </a:gsLst>
                  <a:lin ang="16200000" scaled="0"/>
                </a:gradFill>
              </a:rPr>
              <a:t> </a:t>
            </a:r>
            <a:r>
              <a:rPr lang="en-US" dirty="0" smtClean="0"/>
              <a:t>to be successful -</a:t>
            </a:r>
            <a:endParaRPr lang="en-US" dirty="0"/>
          </a:p>
        </p:txBody>
      </p:sp>
      <p:sp>
        <p:nvSpPr>
          <p:cNvPr id="5" name="Slide Number Placeholder 4"/>
          <p:cNvSpPr>
            <a:spLocks noGrp="1"/>
          </p:cNvSpPr>
          <p:nvPr>
            <p:ph type="sldNum" sz="quarter" idx="12"/>
          </p:nvPr>
        </p:nvSpPr>
        <p:spPr/>
        <p:txBody>
          <a:bodyPr/>
          <a:lstStyle/>
          <a:p>
            <a:pPr>
              <a:defRPr/>
            </a:pPr>
            <a:fld id="{01FC1F9A-ECE0-4164-923F-B840863BAB5D}" type="slidenum">
              <a:rPr lang="en-US" smtClean="0"/>
              <a:pPr>
                <a:defRPr/>
              </a:pPr>
              <a:t>22</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200" y="3810000"/>
            <a:ext cx="2794000"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AutoShape 7" descr="https://encrypted-tbn3.gstatic.com/images?q=tbn:ANd9GcQc59UmLefWtTrliQXMTTfSen6rNheVrWEqGx7UHvHGEHmMVZlO3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ight Arrow 20"/>
          <p:cNvSpPr/>
          <p:nvPr/>
        </p:nvSpPr>
        <p:spPr>
          <a:xfrm>
            <a:off x="4114800" y="4724400"/>
            <a:ext cx="914400" cy="304800"/>
          </a:xfrm>
          <a:prstGeom prst="rightArrow">
            <a:avLst/>
          </a:prstGeom>
          <a:gradFill flip="none" rotWithShape="1">
            <a:gsLst>
              <a:gs pos="0">
                <a:srgbClr val="000082"/>
              </a:gs>
              <a:gs pos="30000">
                <a:srgbClr val="66008F"/>
              </a:gs>
              <a:gs pos="64999">
                <a:srgbClr val="BA0066"/>
              </a:gs>
              <a:gs pos="89999">
                <a:srgbClr val="FF0000"/>
              </a:gs>
              <a:gs pos="100000">
                <a:srgbClr val="FF8200"/>
              </a:gs>
            </a:gsLst>
            <a:lin ang="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3810000"/>
            <a:ext cx="2794000"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8718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p:cNvSpPr/>
          <p:nvPr/>
        </p:nvSpPr>
        <p:spPr>
          <a:xfrm>
            <a:off x="6478771" y="4191000"/>
            <a:ext cx="2225918" cy="2263163"/>
          </a:xfrm>
          <a:prstGeom prst="ellipse">
            <a:avLst/>
          </a:prstGeom>
          <a:solidFill>
            <a:schemeClr val="tx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276600" y="4219575"/>
            <a:ext cx="2225918" cy="2263163"/>
          </a:xfrm>
          <a:prstGeom prst="ellipse">
            <a:avLst/>
          </a:prstGeom>
          <a:solidFill>
            <a:schemeClr val="tx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88682" y="4240479"/>
            <a:ext cx="2225918" cy="2263163"/>
          </a:xfrm>
          <a:prstGeom prst="ellipse">
            <a:avLst/>
          </a:prstGeom>
          <a:solidFill>
            <a:schemeClr val="tx1">
              <a:lumMod val="5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t>Focus on the “Last Mile”</a:t>
            </a:r>
            <a:endParaRPr lang="en-US" dirty="0"/>
          </a:p>
        </p:txBody>
      </p:sp>
      <p:sp>
        <p:nvSpPr>
          <p:cNvPr id="5" name="Slide Number Placeholder 4"/>
          <p:cNvSpPr>
            <a:spLocks noGrp="1"/>
          </p:cNvSpPr>
          <p:nvPr>
            <p:ph type="sldNum" sz="quarter" idx="12"/>
          </p:nvPr>
        </p:nvSpPr>
        <p:spPr/>
        <p:txBody>
          <a:bodyPr/>
          <a:lstStyle/>
          <a:p>
            <a:pPr>
              <a:defRPr/>
            </a:pPr>
            <a:fld id="{01FC1F9A-ECE0-4164-923F-B840863BAB5D}" type="slidenum">
              <a:rPr lang="en-US" smtClean="0"/>
              <a:pPr>
                <a:defRPr/>
              </a:pPr>
              <a:t>23</a:t>
            </a:fld>
            <a:endParaRPr lang="en-US"/>
          </a:p>
        </p:txBody>
      </p:sp>
      <p:sp>
        <p:nvSpPr>
          <p:cNvPr id="20" name="AutoShape 7" descr="https://encrypted-tbn3.gstatic.com/images?q=tbn:ANd9GcQc59UmLefWtTrliQXMTTfSen6rNheVrWEqGx7UHvHGEHmMVZlO3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82" y="1832406"/>
            <a:ext cx="1812530" cy="1359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8" descr="D:\Users\Christina.Crowe\AppData\Local\Microsoft\Windows\Temporary Internet Files\Content.IE5\S968XVFV\MC90024188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846407" y="1810640"/>
            <a:ext cx="1384006" cy="114268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276600" y="4469079"/>
            <a:ext cx="2152650" cy="1773568"/>
            <a:chOff x="285750" y="2313868"/>
            <a:chExt cx="2345711" cy="1932631"/>
          </a:xfrm>
        </p:grpSpPr>
        <p:pic>
          <p:nvPicPr>
            <p:cNvPr id="17" name="Picture 2" descr="http://www.srh.noaa.gov/images/oun/wxevents/20110524/graphicasts/Hazardous_Weather_Outlook_052411_09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461" y="2313868"/>
              <a:ext cx="1905000" cy="124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0911"/>
            <a:stretch/>
          </p:blipFill>
          <p:spPr>
            <a:xfrm>
              <a:off x="285750" y="2936168"/>
              <a:ext cx="1295400" cy="1310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ContrastingRightFacing">
                <a:rot lat="21550676" lon="19809817" rev="363711"/>
              </a:camera>
              <a:lightRig rig="threePt" dir="t"/>
            </a:scene3d>
          </p:spPr>
        </p:pic>
      </p:grpSp>
      <p:grpSp>
        <p:nvGrpSpPr>
          <p:cNvPr id="19" name="Group 18"/>
          <p:cNvGrpSpPr/>
          <p:nvPr/>
        </p:nvGrpSpPr>
        <p:grpSpPr>
          <a:xfrm>
            <a:off x="7009900" y="1849993"/>
            <a:ext cx="2009622" cy="1295528"/>
            <a:chOff x="6840612" y="5375771"/>
            <a:chExt cx="2181030" cy="1406029"/>
          </a:xfrm>
        </p:grpSpPr>
        <p:pic>
          <p:nvPicPr>
            <p:cNvPr id="22"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41" t="14074" r="46194" b="43034"/>
            <a:stretch/>
          </p:blipFill>
          <p:spPr bwMode="auto">
            <a:xfrm>
              <a:off x="6934200" y="5375771"/>
              <a:ext cx="2087442" cy="1366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3" name="TextBox 22"/>
            <p:cNvSpPr txBox="1"/>
            <p:nvPr/>
          </p:nvSpPr>
          <p:spPr>
            <a:xfrm>
              <a:off x="6840612" y="6504801"/>
              <a:ext cx="2098331" cy="276999"/>
            </a:xfrm>
            <a:prstGeom prst="rect">
              <a:avLst/>
            </a:prstGeom>
            <a:noFill/>
          </p:spPr>
          <p:txBody>
            <a:bodyPr wrap="none" rtlCol="0">
              <a:spAutoFit/>
            </a:bodyPr>
            <a:lstStyle/>
            <a:p>
              <a:r>
                <a:rPr lang="en-US" sz="1200" b="1" i="1" dirty="0" smtClean="0">
                  <a:effectLst>
                    <a:glow rad="63500">
                      <a:schemeClr val="accent1">
                        <a:satMod val="175000"/>
                        <a:alpha val="40000"/>
                      </a:schemeClr>
                    </a:glow>
                    <a:outerShdw blurRad="38100" dist="38100" dir="2700000" algn="tl">
                      <a:srgbClr val="000000">
                        <a:alpha val="43137"/>
                      </a:srgbClr>
                    </a:outerShdw>
                  </a:effectLst>
                </a:rPr>
                <a:t>Higdon, AL Tornado Survivors</a:t>
              </a:r>
              <a:endParaRPr lang="en-US" sz="1200" b="1" i="1" dirty="0">
                <a:effectLst>
                  <a:glow rad="63500">
                    <a:schemeClr val="accent1">
                      <a:satMod val="175000"/>
                      <a:alpha val="40000"/>
                    </a:schemeClr>
                  </a:glow>
                  <a:outerShdw blurRad="38100" dist="38100" dir="2700000" algn="tl">
                    <a:srgbClr val="000000">
                      <a:alpha val="43137"/>
                    </a:srgbClr>
                  </a:outerShdw>
                </a:effectLst>
              </a:endParaRPr>
            </a:p>
          </p:txBody>
        </p:sp>
      </p:grpSp>
      <p:grpSp>
        <p:nvGrpSpPr>
          <p:cNvPr id="24" name="Group 23"/>
          <p:cNvGrpSpPr/>
          <p:nvPr/>
        </p:nvGrpSpPr>
        <p:grpSpPr>
          <a:xfrm>
            <a:off x="1190777" y="3245530"/>
            <a:ext cx="1955103" cy="997208"/>
            <a:chOff x="1833537" y="1143000"/>
            <a:chExt cx="1955103" cy="997208"/>
          </a:xfrm>
          <a:effectLst>
            <a:glow rad="101600">
              <a:schemeClr val="bg1">
                <a:lumMod val="65000"/>
                <a:lumOff val="35000"/>
                <a:alpha val="40000"/>
              </a:schemeClr>
            </a:glow>
          </a:effectLst>
        </p:grpSpPr>
        <p:sp>
          <p:nvSpPr>
            <p:cNvPr id="25" name="Right Arrow 24"/>
            <p:cNvSpPr/>
            <p:nvPr/>
          </p:nvSpPr>
          <p:spPr>
            <a:xfrm>
              <a:off x="1981200" y="1143000"/>
              <a:ext cx="1807440" cy="997208"/>
            </a:xfrm>
            <a:prstGeom prst="rightArrow">
              <a:avLst/>
            </a:prstGeom>
            <a:gradFill flip="none" rotWithShape="1">
              <a:gsLst>
                <a:gs pos="0">
                  <a:srgbClr val="000082"/>
                </a:gs>
                <a:gs pos="51000">
                  <a:srgbClr val="66008F"/>
                </a:gs>
                <a:gs pos="100000">
                  <a:srgbClr val="BA0066"/>
                </a:gs>
                <a:gs pos="100000">
                  <a:srgbClr val="FF0000"/>
                </a:gs>
                <a:gs pos="100000">
                  <a:srgbClr val="FF8200"/>
                </a:gs>
              </a:gsLst>
              <a:lin ang="0" scaled="1"/>
              <a:tileRect/>
            </a:gra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400" b="1" dirty="0">
                <a:effectLst>
                  <a:glow rad="101600">
                    <a:schemeClr val="bg1">
                      <a:alpha val="40000"/>
                    </a:schemeClr>
                  </a:glow>
                  <a:outerShdw blurRad="38100" dist="38100" dir="2700000" algn="tl">
                    <a:srgbClr val="000000">
                      <a:alpha val="43137"/>
                    </a:srgbClr>
                  </a:outerShdw>
                </a:effectLst>
              </a:endParaRPr>
            </a:p>
          </p:txBody>
        </p:sp>
        <p:sp>
          <p:nvSpPr>
            <p:cNvPr id="26" name="Rectangle 25"/>
            <p:cNvSpPr/>
            <p:nvPr/>
          </p:nvSpPr>
          <p:spPr>
            <a:xfrm>
              <a:off x="1833537" y="1342324"/>
              <a:ext cx="1801882" cy="584775"/>
            </a:xfrm>
            <a:prstGeom prst="rect">
              <a:avLst/>
            </a:prstGeom>
          </p:spPr>
          <p:txBody>
            <a:bodyPr wrap="square">
              <a:spAutoFit/>
            </a:bodyPr>
            <a:lstStyle/>
            <a:p>
              <a:pPr algn="ctr"/>
              <a:r>
                <a:rPr lang="en-US" sz="1600" b="1" dirty="0" smtClean="0">
                  <a:effectLst>
                    <a:glow rad="63500">
                      <a:schemeClr val="bg1">
                        <a:alpha val="40000"/>
                      </a:schemeClr>
                    </a:glow>
                    <a:outerShdw blurRad="38100" dist="38100" dir="2700000" algn="tl">
                      <a:srgbClr val="000000">
                        <a:alpha val="43137"/>
                      </a:srgbClr>
                    </a:outerShdw>
                  </a:effectLst>
                </a:rPr>
                <a:t>Establishing Partnerships</a:t>
              </a:r>
              <a:endParaRPr lang="en-US" sz="1600" b="1" dirty="0">
                <a:effectLst>
                  <a:glow rad="63500">
                    <a:schemeClr val="bg1">
                      <a:alpha val="40000"/>
                    </a:schemeClr>
                  </a:glow>
                  <a:outerShdw blurRad="38100" dist="38100" dir="2700000" algn="tl">
                    <a:srgbClr val="000000">
                      <a:alpha val="43137"/>
                    </a:srgbClr>
                  </a:outerShdw>
                </a:effectLst>
              </a:endParaRPr>
            </a:p>
          </p:txBody>
        </p:sp>
      </p:grpSp>
      <p:grpSp>
        <p:nvGrpSpPr>
          <p:cNvPr id="27" name="Group 26"/>
          <p:cNvGrpSpPr/>
          <p:nvPr/>
        </p:nvGrpSpPr>
        <p:grpSpPr>
          <a:xfrm>
            <a:off x="5872639" y="3245530"/>
            <a:ext cx="1899761" cy="997208"/>
            <a:chOff x="5786622" y="3953422"/>
            <a:chExt cx="1899761" cy="997208"/>
          </a:xfrm>
          <a:effectLst>
            <a:glow rad="101600">
              <a:schemeClr val="bg1">
                <a:lumMod val="65000"/>
                <a:lumOff val="35000"/>
                <a:alpha val="40000"/>
              </a:schemeClr>
            </a:glow>
          </a:effectLst>
        </p:grpSpPr>
        <p:sp>
          <p:nvSpPr>
            <p:cNvPr id="28" name="Right Arrow 27"/>
            <p:cNvSpPr/>
            <p:nvPr/>
          </p:nvSpPr>
          <p:spPr>
            <a:xfrm>
              <a:off x="5878943" y="3953422"/>
              <a:ext cx="1807440" cy="997208"/>
            </a:xfrm>
            <a:prstGeom prst="rightArrow">
              <a:avLst/>
            </a:prstGeom>
            <a:gradFill flip="none" rotWithShape="1">
              <a:gsLst>
                <a:gs pos="0">
                  <a:srgbClr val="000082"/>
                </a:gs>
                <a:gs pos="0">
                  <a:srgbClr val="66008F"/>
                </a:gs>
                <a:gs pos="0">
                  <a:srgbClr val="BA0066"/>
                </a:gs>
                <a:gs pos="13000">
                  <a:srgbClr val="FF0000"/>
                </a:gs>
                <a:gs pos="100000">
                  <a:srgbClr val="FF8200"/>
                </a:gs>
              </a:gsLst>
              <a:lin ang="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b="1" dirty="0">
                <a:effectLst>
                  <a:glow rad="101600">
                    <a:schemeClr val="bg1">
                      <a:alpha val="40000"/>
                    </a:schemeClr>
                  </a:glow>
                  <a:outerShdw blurRad="38100" dist="38100" dir="2700000" algn="tl">
                    <a:srgbClr val="000000">
                      <a:alpha val="43137"/>
                    </a:srgbClr>
                  </a:outerShdw>
                </a:effectLst>
              </a:endParaRPr>
            </a:p>
          </p:txBody>
        </p:sp>
        <p:sp>
          <p:nvSpPr>
            <p:cNvPr id="29" name="Rectangle 28"/>
            <p:cNvSpPr/>
            <p:nvPr/>
          </p:nvSpPr>
          <p:spPr>
            <a:xfrm>
              <a:off x="5786622" y="4183523"/>
              <a:ext cx="1828800" cy="523220"/>
            </a:xfrm>
            <a:prstGeom prst="rect">
              <a:avLst/>
            </a:prstGeom>
          </p:spPr>
          <p:txBody>
            <a:bodyPr wrap="square">
              <a:spAutoFit/>
            </a:bodyPr>
            <a:lstStyle/>
            <a:p>
              <a:pPr algn="ctr"/>
              <a:r>
                <a:rPr lang="en-US" sz="1400" b="1" dirty="0">
                  <a:effectLst>
                    <a:glow rad="63500">
                      <a:schemeClr val="bg1">
                        <a:alpha val="40000"/>
                      </a:schemeClr>
                    </a:glow>
                    <a:outerShdw blurRad="38100" dist="38100" dir="2700000" algn="tl">
                      <a:srgbClr val="000000">
                        <a:alpha val="43137"/>
                      </a:srgbClr>
                    </a:outerShdw>
                  </a:effectLst>
                </a:rPr>
                <a:t>Multiple Dissemination Paths</a:t>
              </a:r>
            </a:p>
          </p:txBody>
        </p:sp>
      </p:grpSp>
      <p:grpSp>
        <p:nvGrpSpPr>
          <p:cNvPr id="30" name="Group 29"/>
          <p:cNvGrpSpPr/>
          <p:nvPr/>
        </p:nvGrpSpPr>
        <p:grpSpPr>
          <a:xfrm>
            <a:off x="3505200" y="3245530"/>
            <a:ext cx="1962077" cy="997208"/>
            <a:chOff x="3579163" y="2641727"/>
            <a:chExt cx="1962077" cy="997208"/>
          </a:xfrm>
          <a:effectLst>
            <a:glow rad="101600">
              <a:schemeClr val="bg1">
                <a:lumMod val="65000"/>
                <a:lumOff val="35000"/>
                <a:alpha val="40000"/>
              </a:schemeClr>
            </a:glow>
          </a:effectLst>
        </p:grpSpPr>
        <p:sp>
          <p:nvSpPr>
            <p:cNvPr id="31" name="Right Arrow 30"/>
            <p:cNvSpPr/>
            <p:nvPr/>
          </p:nvSpPr>
          <p:spPr>
            <a:xfrm>
              <a:off x="3733800" y="2641727"/>
              <a:ext cx="1807440" cy="997208"/>
            </a:xfrm>
            <a:prstGeom prst="rightArrow">
              <a:avLst/>
            </a:prstGeom>
            <a:gradFill flip="none" rotWithShape="1">
              <a:gsLst>
                <a:gs pos="0">
                  <a:srgbClr val="000082"/>
                </a:gs>
                <a:gs pos="0">
                  <a:srgbClr val="66008F"/>
                </a:gs>
                <a:gs pos="53000">
                  <a:srgbClr val="BA0066"/>
                </a:gs>
                <a:gs pos="100000">
                  <a:srgbClr val="FF0000"/>
                </a:gs>
                <a:gs pos="100000">
                  <a:srgbClr val="FF8200"/>
                </a:gs>
              </a:gsLst>
              <a:lin ang="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400" b="1" dirty="0">
                <a:effectLst>
                  <a:glow rad="101600">
                    <a:schemeClr val="bg1">
                      <a:alpha val="40000"/>
                    </a:schemeClr>
                  </a:glow>
                  <a:outerShdw blurRad="38100" dist="38100" dir="2700000" algn="tl">
                    <a:srgbClr val="000000">
                      <a:alpha val="43137"/>
                    </a:srgbClr>
                  </a:outerShdw>
                </a:effectLst>
              </a:endParaRPr>
            </a:p>
          </p:txBody>
        </p:sp>
        <p:sp>
          <p:nvSpPr>
            <p:cNvPr id="32" name="Rectangle 31"/>
            <p:cNvSpPr/>
            <p:nvPr/>
          </p:nvSpPr>
          <p:spPr>
            <a:xfrm>
              <a:off x="3579163" y="2847944"/>
              <a:ext cx="1907562" cy="584775"/>
            </a:xfrm>
            <a:prstGeom prst="rect">
              <a:avLst/>
            </a:prstGeom>
          </p:spPr>
          <p:txBody>
            <a:bodyPr wrap="square">
              <a:spAutoFit/>
            </a:bodyPr>
            <a:lstStyle/>
            <a:p>
              <a:pPr algn="ctr"/>
              <a:r>
                <a:rPr lang="en-US" sz="1600" b="1" dirty="0">
                  <a:effectLst>
                    <a:glow rad="63500">
                      <a:schemeClr val="bg1">
                        <a:alpha val="40000"/>
                      </a:schemeClr>
                    </a:glow>
                    <a:outerShdw blurRad="38100" dist="38100" dir="2700000" algn="tl">
                      <a:srgbClr val="000000">
                        <a:alpha val="43137"/>
                      </a:srgbClr>
                    </a:outerShdw>
                  </a:effectLst>
                </a:rPr>
                <a:t>Communicating Impacts</a:t>
              </a:r>
            </a:p>
          </p:txBody>
        </p:sp>
      </p:grpSp>
      <p:grpSp>
        <p:nvGrpSpPr>
          <p:cNvPr id="33" name="Group 32"/>
          <p:cNvGrpSpPr/>
          <p:nvPr/>
        </p:nvGrpSpPr>
        <p:grpSpPr>
          <a:xfrm>
            <a:off x="152400" y="4421364"/>
            <a:ext cx="2509880" cy="1876515"/>
            <a:chOff x="256347" y="3617601"/>
            <a:chExt cx="3019940" cy="2257861"/>
          </a:xfrm>
        </p:grpSpPr>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716" y="3827529"/>
              <a:ext cx="1259571" cy="1031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095" y="4561011"/>
              <a:ext cx="1752600" cy="1314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347" y="3617601"/>
              <a:ext cx="1496253" cy="1124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7" name="Group 6"/>
          <p:cNvGrpSpPr/>
          <p:nvPr/>
        </p:nvGrpSpPr>
        <p:grpSpPr>
          <a:xfrm>
            <a:off x="6248400" y="4392879"/>
            <a:ext cx="2711510" cy="1929336"/>
            <a:chOff x="5867400" y="4416537"/>
            <a:chExt cx="2711510" cy="1929336"/>
          </a:xfrm>
        </p:grpSpPr>
        <p:grpSp>
          <p:nvGrpSpPr>
            <p:cNvPr id="11" name="Group 10"/>
            <p:cNvGrpSpPr/>
            <p:nvPr/>
          </p:nvGrpSpPr>
          <p:grpSpPr>
            <a:xfrm>
              <a:off x="5867400" y="4416537"/>
              <a:ext cx="2711510" cy="1603263"/>
              <a:chOff x="5888587" y="4191000"/>
              <a:chExt cx="3171335" cy="1875149"/>
            </a:xfrm>
          </p:grpSpPr>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3546" t="44582"/>
              <a:stretch/>
            </p:blipFill>
            <p:spPr>
              <a:xfrm>
                <a:off x="6477000" y="4191000"/>
                <a:ext cx="1956898" cy="1245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39159" t="31366" r="35981" b="50374"/>
              <a:stretch/>
            </p:blipFill>
            <p:spPr>
              <a:xfrm>
                <a:off x="7459722" y="5064832"/>
                <a:ext cx="1600200" cy="661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HeroicExtremeLeftFacing"/>
                <a:lightRig rig="threePt" dir="t"/>
              </a:scene3d>
            </p:spPr>
          </p:pic>
          <p:pic>
            <p:nvPicPr>
              <p:cNvPr id="14"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8587" y="5054067"/>
                <a:ext cx="1566862" cy="101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 name="Picture 4" descr="http://www.clipartbest.com/cliparts/acq/zGX/acqzGXrx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42856" y="5584468"/>
              <a:ext cx="761405" cy="76140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www.wallstreet.org/wp-content/uploads/2013/10/facebook.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46576" y="5735122"/>
              <a:ext cx="589478" cy="5894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5105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9144000" cy="4876800"/>
          </a:xfrm>
        </p:spPr>
        <p:txBody>
          <a:bodyPr/>
          <a:lstStyle/>
          <a:p>
            <a:pPr marL="0" indent="0" algn="ctr">
              <a:buClr>
                <a:srgbClr val="C00000"/>
              </a:buClr>
              <a:buSzPct val="135000"/>
            </a:pPr>
            <a:r>
              <a:rPr lang="en-US" sz="3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Progress</a:t>
            </a: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since 2011 Severe Weather Season</a:t>
            </a: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24</a:t>
            </a:fld>
            <a:endParaRPr lang="en-US" dirty="0"/>
          </a:p>
        </p:txBody>
      </p:sp>
      <p:sp>
        <p:nvSpPr>
          <p:cNvPr id="7" name="Title 1"/>
          <p:cNvSpPr>
            <a:spLocks noGrp="1"/>
          </p:cNvSpPr>
          <p:nvPr>
            <p:ph type="title"/>
          </p:nvPr>
        </p:nvSpPr>
        <p:spPr>
          <a:xfrm>
            <a:off x="1295400" y="6400"/>
            <a:ext cx="7620000" cy="1371600"/>
          </a:xfrm>
          <a:effectLst>
            <a:outerShdw dist="25400" dir="2700000" algn="ctr" rotWithShape="0">
              <a:schemeClr val="bg1"/>
            </a:outerShdw>
          </a:effectLst>
        </p:spPr>
        <p:txBody>
          <a:bodyPr/>
          <a:lstStyle/>
          <a:p>
            <a:pPr algn="ctr"/>
            <a:r>
              <a:rPr lang="en-US" sz="4000" b="1" dirty="0" smtClean="0">
                <a:latin typeface="Arial" panose="020B0604020202020204" pitchFamily="34" charset="0"/>
                <a:cs typeface="Arial" panose="020B0604020202020204" pitchFamily="34" charset="0"/>
              </a:rPr>
              <a:t>Focus on the “Last Mile” in the Forecast Process</a:t>
            </a:r>
            <a:endParaRPr lang="en-US"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895600"/>
            <a:ext cx="4267200" cy="3200400"/>
          </a:xfrm>
          <a:prstGeom prst="rect">
            <a:avLst/>
          </a:prstGeom>
          <a:effectLst>
            <a:outerShdw blurRad="63500" dist="50800" dir="2700000" algn="tl" rotWithShape="0">
              <a:prstClr val="black">
                <a:alpha val="64000"/>
              </a:prstClr>
            </a:outerShdw>
          </a:effectLst>
        </p:spPr>
      </p:pic>
      <p:pic>
        <p:nvPicPr>
          <p:cNvPr id="1026" name="Picture 2" descr="http://wbrc.typepad.com/.a/6a0133f1918702970b016304e45a0d970d-800w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73678"/>
            <a:ext cx="4296428" cy="3222321"/>
          </a:xfrm>
          <a:prstGeom prst="rect">
            <a:avLst/>
          </a:prstGeom>
          <a:noFill/>
          <a:effectLst>
            <a:outerShdw blurRad="63500" dist="50800" dir="2700000" algn="tl" rotWithShape="0">
              <a:prstClr val="black">
                <a:alpha val="64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8600" y="6096000"/>
            <a:ext cx="4296428" cy="369332"/>
          </a:xfrm>
          <a:prstGeom prst="rect">
            <a:avLst/>
          </a:prstGeom>
          <a:noFill/>
        </p:spPr>
        <p:txBody>
          <a:bodyPr wrap="square" rtlCol="0">
            <a:spAutoFit/>
          </a:bodyPr>
          <a:lstStyle/>
          <a:p>
            <a:pPr algn="ctr"/>
            <a:r>
              <a:rPr lang="en-US" dirty="0" smtClean="0">
                <a:solidFill>
                  <a:srgbClr val="002060"/>
                </a:solidFill>
              </a:rPr>
              <a:t>Tuscaloosa, AL- April 27, 2011</a:t>
            </a:r>
            <a:endParaRPr lang="en-US" dirty="0">
              <a:solidFill>
                <a:srgbClr val="002060"/>
              </a:solidFill>
            </a:endParaRPr>
          </a:p>
        </p:txBody>
      </p:sp>
      <p:sp>
        <p:nvSpPr>
          <p:cNvPr id="11" name="TextBox 10"/>
          <p:cNvSpPr txBox="1"/>
          <p:nvPr/>
        </p:nvSpPr>
        <p:spPr>
          <a:xfrm>
            <a:off x="4724400" y="6096000"/>
            <a:ext cx="4267200" cy="369332"/>
          </a:xfrm>
          <a:prstGeom prst="rect">
            <a:avLst/>
          </a:prstGeom>
          <a:noFill/>
        </p:spPr>
        <p:txBody>
          <a:bodyPr wrap="square" rtlCol="0">
            <a:spAutoFit/>
          </a:bodyPr>
          <a:lstStyle/>
          <a:p>
            <a:pPr algn="ctr"/>
            <a:r>
              <a:rPr lang="en-US" dirty="0" smtClean="0">
                <a:solidFill>
                  <a:srgbClr val="002060"/>
                </a:solidFill>
              </a:rPr>
              <a:t>St. John’s Hospital- May 22, 2011</a:t>
            </a:r>
            <a:endParaRPr lang="en-US" dirty="0">
              <a:solidFill>
                <a:srgbClr val="002060"/>
              </a:solidFill>
            </a:endParaRPr>
          </a:p>
        </p:txBody>
      </p:sp>
      <p:sp>
        <p:nvSpPr>
          <p:cNvPr id="2" name="TextBox 1"/>
          <p:cNvSpPr txBox="1"/>
          <p:nvPr/>
        </p:nvSpPr>
        <p:spPr>
          <a:xfrm>
            <a:off x="228600" y="2265402"/>
            <a:ext cx="4296428" cy="553998"/>
          </a:xfrm>
          <a:prstGeom prst="rect">
            <a:avLst/>
          </a:prstGeom>
          <a:noFill/>
        </p:spPr>
        <p:txBody>
          <a:bodyPr wrap="square" rtlCol="0">
            <a:spAutoFit/>
          </a:bodyPr>
          <a:lstStyle/>
          <a:p>
            <a:pPr algn="ctr"/>
            <a:r>
              <a:rPr lang="en-US" sz="3000" b="1" dirty="0" smtClean="0">
                <a:solidFill>
                  <a:srgbClr val="C00000"/>
                </a:solidFill>
                <a:effectLst>
                  <a:outerShdw blurRad="38100" dist="38100" dir="2700000" algn="tl">
                    <a:srgbClr val="000000">
                      <a:alpha val="43137"/>
                    </a:srgbClr>
                  </a:outerShdw>
                </a:effectLst>
              </a:rPr>
              <a:t>ALABAMA</a:t>
            </a:r>
            <a:endParaRPr lang="en-US" sz="3000" b="1" dirty="0">
              <a:solidFill>
                <a:srgbClr val="C00000"/>
              </a:solidFill>
              <a:effectLst>
                <a:outerShdw blurRad="38100" dist="38100" dir="2700000" algn="tl">
                  <a:srgbClr val="000000">
                    <a:alpha val="43137"/>
                  </a:srgbClr>
                </a:outerShdw>
              </a:effectLst>
            </a:endParaRPr>
          </a:p>
        </p:txBody>
      </p:sp>
      <p:sp>
        <p:nvSpPr>
          <p:cNvPr id="12" name="TextBox 11"/>
          <p:cNvSpPr txBox="1"/>
          <p:nvPr/>
        </p:nvSpPr>
        <p:spPr>
          <a:xfrm>
            <a:off x="4618972" y="2286000"/>
            <a:ext cx="4296428" cy="553998"/>
          </a:xfrm>
          <a:prstGeom prst="rect">
            <a:avLst/>
          </a:prstGeom>
          <a:noFill/>
        </p:spPr>
        <p:txBody>
          <a:bodyPr wrap="square" rtlCol="0">
            <a:spAutoFit/>
          </a:bodyPr>
          <a:lstStyle/>
          <a:p>
            <a:pPr algn="ctr"/>
            <a:r>
              <a:rPr lang="en-US" sz="3000" b="1" dirty="0" smtClean="0">
                <a:solidFill>
                  <a:srgbClr val="AE8902"/>
                </a:solidFill>
                <a:effectLst>
                  <a:outerShdw blurRad="38100" dist="38100" dir="2700000" algn="tl">
                    <a:srgbClr val="000000">
                      <a:alpha val="43137"/>
                    </a:srgbClr>
                  </a:outerShdw>
                </a:effectLst>
              </a:rPr>
              <a:t>JOPLIN</a:t>
            </a:r>
            <a:endParaRPr lang="en-US" sz="3000" b="1" dirty="0">
              <a:solidFill>
                <a:srgbClr val="AE890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14496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725" y="3525838"/>
            <a:ext cx="2657475" cy="293687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64515" name="Slide Number Placeholder 4"/>
          <p:cNvSpPr txBox="1">
            <a:spLocks noGrp="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4"/>
              </a:buBlip>
              <a:defRPr sz="2000">
                <a:solidFill>
                  <a:srgbClr val="083763"/>
                </a:solidFill>
                <a:latin typeface="Franklin Gothic Medium Cond" pitchFamily="34" charset="0"/>
              </a:defRPr>
            </a:lvl2pPr>
            <a:lvl3pPr marL="1143000" indent="-228600" eaLnBrk="0" hangingPunct="0">
              <a:spcBef>
                <a:spcPct val="5000"/>
              </a:spcBef>
              <a:buBlip>
                <a:blip r:embed="rId5"/>
              </a:buBlip>
              <a:defRPr>
                <a:solidFill>
                  <a:srgbClr val="083763"/>
                </a:solidFill>
                <a:latin typeface="Franklin Gothic Medium Cond" pitchFamily="34" charset="0"/>
              </a:defRPr>
            </a:lvl3pPr>
            <a:lvl4pPr marL="1600200" indent="-228600" eaLnBrk="0" hangingPunct="0">
              <a:spcBef>
                <a:spcPct val="5000"/>
              </a:spcBef>
              <a:buBlip>
                <a:blip r:embed="rId6"/>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fontAlgn="base" hangingPunct="1">
              <a:lnSpc>
                <a:spcPct val="100000"/>
              </a:lnSpc>
              <a:spcBef>
                <a:spcPct val="0"/>
              </a:spcBef>
              <a:spcAft>
                <a:spcPct val="0"/>
              </a:spcAft>
            </a:pPr>
            <a:fld id="{9F54F799-235E-43D3-987C-A8589F6071A7}" type="slidenum">
              <a:rPr lang="en-US" altLang="en-US" sz="1200" smtClean="0">
                <a:solidFill>
                  <a:srgbClr val="898989"/>
                </a:solidFill>
                <a:latin typeface="Times New Roman" pitchFamily="18" charset="0"/>
                <a:ea typeface="ＭＳ Ｐゴシック" pitchFamily="34" charset="-128"/>
                <a:cs typeface="Arial" pitchFamily="34" charset="0"/>
              </a:rPr>
              <a:pPr eaLnBrk="1" fontAlgn="base" hangingPunct="1">
                <a:lnSpc>
                  <a:spcPct val="100000"/>
                </a:lnSpc>
                <a:spcBef>
                  <a:spcPct val="0"/>
                </a:spcBef>
                <a:spcAft>
                  <a:spcPct val="0"/>
                </a:spcAft>
              </a:pPr>
              <a:t>25</a:t>
            </a:fld>
            <a:endParaRPr lang="en-US" altLang="en-US" sz="1200" smtClean="0">
              <a:solidFill>
                <a:srgbClr val="898989"/>
              </a:solidFill>
              <a:latin typeface="Times New Roman" pitchFamily="18" charset="0"/>
              <a:ea typeface="ＭＳ Ｐゴシック" pitchFamily="34" charset="-128"/>
              <a:cs typeface="Arial" pitchFamily="34" charset="0"/>
            </a:endParaRPr>
          </a:p>
        </p:txBody>
      </p:sp>
      <p:sp>
        <p:nvSpPr>
          <p:cNvPr id="95237" name="Rectangle 3"/>
          <p:cNvSpPr>
            <a:spLocks noGrp="1" noChangeArrowheads="1"/>
          </p:cNvSpPr>
          <p:nvPr>
            <p:ph type="title" idx="4294967295"/>
          </p:nvPr>
        </p:nvSpPr>
        <p:spPr>
          <a:xfrm>
            <a:off x="457200" y="96838"/>
            <a:ext cx="8458200" cy="1143000"/>
          </a:xfrm>
          <a:effectLst>
            <a:outerShdw dist="25400" dir="2700000" algn="ctr" rotWithShape="0">
              <a:schemeClr val="bg1"/>
            </a:outerShdw>
          </a:effectLst>
        </p:spPr>
        <p:txBody>
          <a:bodyPr/>
          <a:lstStyle/>
          <a:p>
            <a:pPr algn="ctr" eaLnBrk="1" hangingPunct="1">
              <a:defRPr/>
            </a:pPr>
            <a:r>
              <a:rPr lang="en-US" sz="3600" b="1" dirty="0" smtClean="0">
                <a:solidFill>
                  <a:srgbClr val="FFFF99"/>
                </a:solidFill>
                <a:effectLst>
                  <a:outerShdw blurRad="38100" dist="38100" dir="2700000" algn="tl">
                    <a:srgbClr val="000000">
                      <a:alpha val="43137"/>
                    </a:srgbClr>
                  </a:outerShdw>
                </a:effectLst>
                <a:latin typeface="Calibri" panose="020F0502020204030204" pitchFamily="34" charset="0"/>
                <a:cs typeface="Times New Roman" pitchFamily="18" charset="0"/>
              </a:rPr>
              <a:t>   </a:t>
            </a:r>
            <a:r>
              <a:rPr lang="en-US" sz="3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for Change</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t>
            </a:r>
            <a:r>
              <a:rPr lang="en-US"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Southeast Tornado Outbreak </a:t>
            </a:r>
            <a:br>
              <a:rPr lang="en-US"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April 27-28, 2011</a:t>
            </a:r>
          </a:p>
        </p:txBody>
      </p:sp>
      <p:pic>
        <p:nvPicPr>
          <p:cNvPr id="64517" name="Picture 12" descr="day1otlk_v_20110427_1630"/>
          <p:cNvPicPr>
            <a:picLocks noChangeAspect="1" noChangeArrowheads="1"/>
          </p:cNvPicPr>
          <p:nvPr/>
        </p:nvPicPr>
        <p:blipFill>
          <a:blip r:embed="rId7">
            <a:extLst>
              <a:ext uri="{28A0092B-C50C-407E-A947-70E740481C1C}">
                <a14:useLocalDpi xmlns:a14="http://schemas.microsoft.com/office/drawing/2010/main" val="0"/>
              </a:ext>
            </a:extLst>
          </a:blip>
          <a:srcRect l="56725" t="9564"/>
          <a:stretch>
            <a:fillRect/>
          </a:stretch>
        </p:blipFill>
        <p:spPr bwMode="auto">
          <a:xfrm>
            <a:off x="7086600" y="3525838"/>
            <a:ext cx="2074863" cy="2951162"/>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5244" name="Slide Number Placeholder 12"/>
          <p:cNvSpPr>
            <a:spLocks noGrp="1"/>
          </p:cNvSpPr>
          <p:nvPr>
            <p:ph type="sldNum" sz="quarter" idx="10"/>
          </p:nvPr>
        </p:nvSpPr>
        <p:spPr>
          <a:xfrm>
            <a:off x="7239000" y="65532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fld id="{71333816-5A2E-498A-B7F3-3B87F6F6C15B}" type="slidenum">
              <a:rPr lang="en-US" smtClean="0">
                <a:solidFill>
                  <a:prstClr val="white"/>
                </a:solidFill>
                <a:latin typeface="Franklin Gothic Medium Cond" panose="020B0606030402020204" pitchFamily="34" charset="0"/>
                <a:ea typeface="+mn-ea"/>
                <a:cs typeface="Arial" panose="020B0604020202020204" pitchFamily="34" charset="0"/>
              </a:rPr>
              <a:pPr eaLnBrk="1" hangingPunct="1">
                <a:defRPr/>
              </a:pPr>
              <a:t>25</a:t>
            </a:fld>
            <a:endParaRPr lang="en-US" dirty="0" smtClean="0">
              <a:solidFill>
                <a:prstClr val="white"/>
              </a:solidFill>
              <a:latin typeface="Franklin Gothic Medium Cond" panose="020B0606030402020204" pitchFamily="34" charset="0"/>
              <a:ea typeface="+mn-ea"/>
              <a:cs typeface="Arial" panose="020B0604020202020204" pitchFamily="34" charset="0"/>
            </a:endParaRPr>
          </a:p>
        </p:txBody>
      </p:sp>
      <p:pic>
        <p:nvPicPr>
          <p:cNvPr id="64519" name="Picture 3"/>
          <p:cNvPicPr>
            <a:picLocks noChangeAspect="1"/>
          </p:cNvPicPr>
          <p:nvPr/>
        </p:nvPicPr>
        <p:blipFill>
          <a:blip r:embed="rId8">
            <a:extLst>
              <a:ext uri="{28A0092B-C50C-407E-A947-70E740481C1C}">
                <a14:useLocalDpi xmlns:a14="http://schemas.microsoft.com/office/drawing/2010/main" val="0"/>
              </a:ext>
            </a:extLst>
          </a:blip>
          <a:srcRect l="58989" t="13445" r="15631"/>
          <a:stretch>
            <a:fillRect/>
          </a:stretch>
        </p:blipFill>
        <p:spPr bwMode="auto">
          <a:xfrm>
            <a:off x="0" y="3525838"/>
            <a:ext cx="1266825" cy="29432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4520" name="Picture 2"/>
          <p:cNvPicPr>
            <a:picLocks noChangeAspect="1"/>
          </p:cNvPicPr>
          <p:nvPr/>
        </p:nvPicPr>
        <p:blipFill>
          <a:blip r:embed="rId9">
            <a:extLst>
              <a:ext uri="{28A0092B-C50C-407E-A947-70E740481C1C}">
                <a14:useLocalDpi xmlns:a14="http://schemas.microsoft.com/office/drawing/2010/main" val="0"/>
              </a:ext>
            </a:extLst>
          </a:blip>
          <a:srcRect l="61519" t="9306" r="12044"/>
          <a:stretch>
            <a:fillRect/>
          </a:stretch>
        </p:blipFill>
        <p:spPr bwMode="auto">
          <a:xfrm>
            <a:off x="1250950" y="3525838"/>
            <a:ext cx="1263650" cy="2936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4521" name="Picture 1"/>
          <p:cNvPicPr>
            <a:picLocks noChangeAspect="1"/>
          </p:cNvPicPr>
          <p:nvPr/>
        </p:nvPicPr>
        <p:blipFill>
          <a:blip r:embed="rId10">
            <a:extLst>
              <a:ext uri="{28A0092B-C50C-407E-A947-70E740481C1C}">
                <a14:useLocalDpi xmlns:a14="http://schemas.microsoft.com/office/drawing/2010/main" val="0"/>
              </a:ext>
            </a:extLst>
          </a:blip>
          <a:srcRect l="59988" t="8199" r="12688"/>
          <a:stretch>
            <a:fillRect/>
          </a:stretch>
        </p:blipFill>
        <p:spPr bwMode="auto">
          <a:xfrm>
            <a:off x="2514600" y="3525838"/>
            <a:ext cx="1282700" cy="29368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4522" name="Picture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94325" y="3525838"/>
            <a:ext cx="1841500" cy="29432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0" y="3115889"/>
            <a:ext cx="9144000" cy="84511"/>
          </a:xfrm>
          <a:prstGeom prst="straightConnector1">
            <a:avLst/>
          </a:prstGeom>
          <a:ln w="165100">
            <a:solidFill>
              <a:srgbClr val="00B050"/>
            </a:solidFill>
            <a:headEnd type="none" w="med" len="med"/>
            <a:tailEnd type="triangle" w="med" len="med"/>
          </a:ln>
          <a:effectLst>
            <a:outerShdw blurRad="50800" dist="38100" dir="5400000" algn="t" rotWithShape="0">
              <a:prstClr val="black">
                <a:alpha val="40000"/>
              </a:prstClr>
            </a:outerShdw>
          </a:effectLst>
          <a:scene3d>
            <a:camera prst="orthographicFront">
              <a:rot lat="18000000" lon="0" rev="0"/>
            </a:camera>
            <a:lightRig rig="threePt" dir="t"/>
          </a:scene3d>
          <a:sp3d>
            <a:bevelT w="114300" prst="artDeco"/>
          </a:sp3d>
        </p:spPr>
        <p:style>
          <a:lnRef idx="3">
            <a:schemeClr val="accent6"/>
          </a:lnRef>
          <a:fillRef idx="0">
            <a:schemeClr val="accent6"/>
          </a:fillRef>
          <a:effectRef idx="2">
            <a:schemeClr val="accent6"/>
          </a:effectRef>
          <a:fontRef idx="minor">
            <a:schemeClr val="tx1"/>
          </a:fontRef>
        </p:style>
      </p:cxnSp>
      <p:sp>
        <p:nvSpPr>
          <p:cNvPr id="64524" name="TextBox 6"/>
          <p:cNvSpPr txBox="1">
            <a:spLocks noChangeArrowheads="1"/>
          </p:cNvSpPr>
          <p:nvPr/>
        </p:nvSpPr>
        <p:spPr bwMode="auto">
          <a:xfrm>
            <a:off x="228600" y="1752600"/>
            <a:ext cx="2735263" cy="1016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4"/>
              </a:buBlip>
              <a:defRPr sz="2000">
                <a:solidFill>
                  <a:srgbClr val="083763"/>
                </a:solidFill>
                <a:latin typeface="Franklin Gothic Medium Cond" pitchFamily="34" charset="0"/>
              </a:defRPr>
            </a:lvl2pPr>
            <a:lvl3pPr marL="1143000" indent="-228600" eaLnBrk="0" hangingPunct="0">
              <a:spcBef>
                <a:spcPct val="5000"/>
              </a:spcBef>
              <a:buBlip>
                <a:blip r:embed="rId5"/>
              </a:buBlip>
              <a:defRPr>
                <a:solidFill>
                  <a:srgbClr val="083763"/>
                </a:solidFill>
                <a:latin typeface="Franklin Gothic Medium Cond" pitchFamily="34" charset="0"/>
              </a:defRPr>
            </a:lvl3pPr>
            <a:lvl4pPr marL="1600200" indent="-228600" eaLnBrk="0" hangingPunct="0">
              <a:spcBef>
                <a:spcPct val="5000"/>
              </a:spcBef>
              <a:buBlip>
                <a:blip r:embed="rId6"/>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fontAlgn="base" hangingPunct="1">
              <a:lnSpc>
                <a:spcPct val="100000"/>
              </a:lnSpc>
              <a:spcBef>
                <a:spcPct val="0"/>
              </a:spcBef>
              <a:spcAft>
                <a:spcPct val="0"/>
              </a:spcAft>
            </a:pPr>
            <a:r>
              <a:rPr lang="en-US" altLang="en-US" sz="2000" b="1" smtClean="0">
                <a:solidFill>
                  <a:srgbClr val="002060"/>
                </a:solidFill>
                <a:latin typeface="Calibri" pitchFamily="34" charset="0"/>
                <a:ea typeface="ＭＳ Ｐゴシック" pitchFamily="34" charset="-128"/>
                <a:cs typeface="Arial" pitchFamily="34" charset="0"/>
              </a:rPr>
              <a:t>Coordination calls with emergency managers beginning on day 3</a:t>
            </a:r>
          </a:p>
        </p:txBody>
      </p:sp>
      <p:sp>
        <p:nvSpPr>
          <p:cNvPr id="20" name="TextBox 19"/>
          <p:cNvSpPr txBox="1"/>
          <p:nvPr/>
        </p:nvSpPr>
        <p:spPr>
          <a:xfrm>
            <a:off x="6553200" y="1600200"/>
            <a:ext cx="2408238" cy="1323975"/>
          </a:xfrm>
          <a:prstGeom prst="rect">
            <a:avLst/>
          </a:prstGeom>
          <a:noFill/>
          <a:ln w="22225">
            <a:solidFill>
              <a:schemeClr val="bg1"/>
            </a:solidFill>
          </a:ln>
        </p:spPr>
        <p:txBody>
          <a:bodyPr>
            <a:spAutoFit/>
          </a:bodyPr>
          <a:lstStyle/>
          <a:p>
            <a:pPr>
              <a:defRPr/>
            </a:pPr>
            <a:r>
              <a:rPr lang="en-US" sz="2000" b="1" dirty="0">
                <a:solidFill>
                  <a:srgbClr val="002060"/>
                </a:solidFill>
                <a:latin typeface="Calibri" panose="020F0502020204030204" pitchFamily="34" charset="0"/>
                <a:ea typeface="ＭＳ Ｐゴシック" pitchFamily="34" charset="-128"/>
              </a:rPr>
              <a:t>Deadliest outbreak since 1932</a:t>
            </a:r>
          </a:p>
          <a:p>
            <a:pPr>
              <a:defRPr/>
            </a:pPr>
            <a:r>
              <a:rPr lang="en-US" sz="2000" b="1" dirty="0">
                <a:solidFill>
                  <a:srgbClr val="002060"/>
                </a:solidFill>
                <a:latin typeface="Calibri" panose="020F0502020204030204" pitchFamily="34" charset="0"/>
                <a:ea typeface="ＭＳ Ｐゴシック" pitchFamily="34" charset="-128"/>
              </a:rPr>
              <a:t>~190 tornadoes    </a:t>
            </a:r>
          </a:p>
          <a:p>
            <a:pPr>
              <a:defRPr/>
            </a:pP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ＭＳ Ｐゴシック" pitchFamily="34" charset="-128"/>
              </a:rPr>
              <a:t>~311 fatalities</a:t>
            </a:r>
          </a:p>
        </p:txBody>
      </p:sp>
      <p:sp>
        <p:nvSpPr>
          <p:cNvPr id="64526" name="TextBox 20"/>
          <p:cNvSpPr txBox="1">
            <a:spLocks noChangeArrowheads="1"/>
          </p:cNvSpPr>
          <p:nvPr/>
        </p:nvSpPr>
        <p:spPr bwMode="auto">
          <a:xfrm>
            <a:off x="3286125" y="1600200"/>
            <a:ext cx="2962275" cy="13239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4"/>
              </a:buBlip>
              <a:defRPr sz="2000">
                <a:solidFill>
                  <a:srgbClr val="083763"/>
                </a:solidFill>
                <a:latin typeface="Franklin Gothic Medium Cond" pitchFamily="34" charset="0"/>
              </a:defRPr>
            </a:lvl2pPr>
            <a:lvl3pPr marL="1143000" indent="-228600" eaLnBrk="0" hangingPunct="0">
              <a:spcBef>
                <a:spcPct val="5000"/>
              </a:spcBef>
              <a:buBlip>
                <a:blip r:embed="rId5"/>
              </a:buBlip>
              <a:defRPr>
                <a:solidFill>
                  <a:srgbClr val="083763"/>
                </a:solidFill>
                <a:latin typeface="Franklin Gothic Medium Cond" pitchFamily="34" charset="0"/>
              </a:defRPr>
            </a:lvl3pPr>
            <a:lvl4pPr marL="1600200" indent="-228600" eaLnBrk="0" hangingPunct="0">
              <a:spcBef>
                <a:spcPct val="5000"/>
              </a:spcBef>
              <a:buBlip>
                <a:blip r:embed="rId6"/>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fontAlgn="base" hangingPunct="1">
              <a:lnSpc>
                <a:spcPct val="100000"/>
              </a:lnSpc>
              <a:spcBef>
                <a:spcPct val="0"/>
              </a:spcBef>
              <a:spcAft>
                <a:spcPct val="0"/>
              </a:spcAft>
            </a:pPr>
            <a:r>
              <a:rPr lang="en-US" altLang="en-US" sz="2000" b="1" smtClean="0">
                <a:solidFill>
                  <a:srgbClr val="002060"/>
                </a:solidFill>
                <a:latin typeface="Calibri" pitchFamily="34" charset="0"/>
                <a:ea typeface="ＭＳ Ｐゴシック" pitchFamily="34" charset="-128"/>
                <a:cs typeface="Arial" pitchFamily="34" charset="0"/>
              </a:rPr>
              <a:t>96% of tornadoes located within SPC Watch</a:t>
            </a:r>
          </a:p>
          <a:p>
            <a:pPr eaLnBrk="1" fontAlgn="base" hangingPunct="1">
              <a:lnSpc>
                <a:spcPct val="100000"/>
              </a:lnSpc>
              <a:spcBef>
                <a:spcPct val="0"/>
              </a:spcBef>
              <a:spcAft>
                <a:spcPct val="0"/>
              </a:spcAft>
            </a:pPr>
            <a:r>
              <a:rPr lang="en-US" altLang="en-US" sz="2000" b="1" smtClean="0">
                <a:solidFill>
                  <a:srgbClr val="002060"/>
                </a:solidFill>
                <a:latin typeface="Calibri" pitchFamily="34" charset="0"/>
                <a:ea typeface="ＭＳ Ｐゴシック" pitchFamily="34" charset="-128"/>
                <a:cs typeface="Arial" pitchFamily="34" charset="0"/>
              </a:rPr>
              <a:t>Ave. Warning Lead Time = 24 minutes</a:t>
            </a:r>
          </a:p>
        </p:txBody>
      </p:sp>
    </p:spTree>
    <p:extLst>
      <p:ext uri="{BB962C8B-B14F-4D97-AF65-F5344CB8AC3E}">
        <p14:creationId xmlns:p14="http://schemas.microsoft.com/office/powerpoint/2010/main" val="340678364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003" t="24608" r="56663" b="16640"/>
          <a:stretch/>
        </p:blipFill>
        <p:spPr bwMode="auto">
          <a:xfrm>
            <a:off x="4996827" y="3997264"/>
            <a:ext cx="2052195" cy="247973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524000"/>
            <a:ext cx="3543300" cy="2362200"/>
          </a:xfrm>
          <a:prstGeom prst="rect">
            <a:avLst/>
          </a:prstGeom>
          <a:noFill/>
          <a:ln>
            <a:noFill/>
          </a:ln>
          <a:effectLst>
            <a:outerShdw blurRad="50800" dist="38100" dir="2700000" algn="tl" rotWithShape="0">
              <a:prstClr val="black">
                <a:alpha val="71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9684" y="4495800"/>
            <a:ext cx="1821420" cy="1516728"/>
          </a:xfrm>
          <a:prstGeom prst="rect">
            <a:avLst/>
          </a:prstGeom>
          <a:noFill/>
          <a:ln>
            <a:noFill/>
          </a:ln>
          <a:effectLst>
            <a:outerShdw blurRad="50800" dist="38100" dir="2700000" algn="tl" rotWithShape="0">
              <a:prstClr val="black">
                <a:alpha val="71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3"/>
          <p:cNvSpPr txBox="1">
            <a:spLocks noChangeArrowheads="1"/>
          </p:cNvSpPr>
          <p:nvPr/>
        </p:nvSpPr>
        <p:spPr bwMode="auto">
          <a:xfrm>
            <a:off x="457200" y="96838"/>
            <a:ext cx="8458200" cy="1143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a:lstStyle>
          <a:p>
            <a:pPr algn="ctr" eaLnBrk="1" hangingPunct="1">
              <a:defRPr/>
            </a:pPr>
            <a:r>
              <a:rPr lang="en-US" sz="3600" b="1" kern="0" dirty="0" smtClean="0">
                <a:solidFill>
                  <a:srgbClr val="FFFF99"/>
                </a:solidFill>
                <a:effectLst>
                  <a:outerShdw blurRad="38100" dist="38100" dir="2700000" algn="tl">
                    <a:srgbClr val="000000">
                      <a:alpha val="43137"/>
                    </a:srgbClr>
                  </a:outerShdw>
                </a:effectLst>
                <a:latin typeface="Calibri" panose="020F0502020204030204" pitchFamily="34" charset="0"/>
                <a:cs typeface="Times New Roman" pitchFamily="18" charset="0"/>
              </a:rPr>
              <a:t>   </a:t>
            </a:r>
            <a:r>
              <a:rPr lang="en-US" sz="3800" b="1"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for Change</a:t>
            </a:r>
            <a:r>
              <a:rPr lang="en-US" sz="2400" b="1" kern="0" dirty="0" smtClean="0">
                <a:latin typeface="Arial" panose="020B0604020202020204" pitchFamily="34" charset="0"/>
                <a:cs typeface="Arial" panose="020B0604020202020204" pitchFamily="34" charset="0"/>
              </a:rPr>
              <a:t/>
            </a:r>
            <a:br>
              <a:rPr lang="en-US" sz="2400" b="1" kern="0" dirty="0" smtClean="0">
                <a:latin typeface="Arial" panose="020B0604020202020204" pitchFamily="34" charset="0"/>
                <a:cs typeface="Arial" panose="020B0604020202020204" pitchFamily="34" charset="0"/>
              </a:rPr>
            </a:br>
            <a:r>
              <a:rPr lang="en-US" sz="2400" kern="0" dirty="0" smtClean="0">
                <a:latin typeface="Arial" panose="020B0604020202020204" pitchFamily="34" charset="0"/>
                <a:cs typeface="Arial" panose="020B0604020202020204" pitchFamily="34" charset="0"/>
              </a:rPr>
              <a:t>Joplin Tornado</a:t>
            </a:r>
            <a:r>
              <a:rPr lang="en-US" sz="2800"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800"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22, 2011</a:t>
            </a:r>
          </a:p>
        </p:txBody>
      </p:sp>
      <p:pic>
        <p:nvPicPr>
          <p:cNvPr id="11" name="Picture 7" descr="20110520 0730 UTC Day 3 Outlook Graphic"/>
          <p:cNvPicPr>
            <a:picLocks noChangeAspect="1" noChangeArrowheads="1"/>
          </p:cNvPicPr>
          <p:nvPr/>
        </p:nvPicPr>
        <p:blipFill rotWithShape="1">
          <a:blip r:embed="rId6">
            <a:extLst>
              <a:ext uri="{28A0092B-C50C-407E-A947-70E740481C1C}">
                <a14:useLocalDpi xmlns:a14="http://schemas.microsoft.com/office/drawing/2010/main" val="0"/>
              </a:ext>
            </a:extLst>
          </a:blip>
          <a:srcRect l="43057" t="19682" r="25909" b="17379"/>
          <a:stretch/>
        </p:blipFill>
        <p:spPr bwMode="auto">
          <a:xfrm>
            <a:off x="30480" y="4005406"/>
            <a:ext cx="1645920" cy="24688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5" descr="20110521 0600 UTC Day 2 Outlook Graphic"/>
          <p:cNvPicPr>
            <a:picLocks noChangeAspect="1" noChangeArrowheads="1"/>
          </p:cNvPicPr>
          <p:nvPr/>
        </p:nvPicPr>
        <p:blipFill rotWithShape="1">
          <a:blip r:embed="rId7">
            <a:extLst>
              <a:ext uri="{28A0092B-C50C-407E-A947-70E740481C1C}">
                <a14:useLocalDpi xmlns:a14="http://schemas.microsoft.com/office/drawing/2010/main" val="0"/>
              </a:ext>
            </a:extLst>
          </a:blip>
          <a:srcRect l="43667" t="18689" r="25299" b="18374"/>
          <a:stretch/>
        </p:blipFill>
        <p:spPr bwMode="auto">
          <a:xfrm>
            <a:off x="1676400" y="4005406"/>
            <a:ext cx="1645920" cy="24688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1168" t="18313" r="27798" b="18750"/>
          <a:stretch/>
        </p:blipFill>
        <p:spPr bwMode="auto">
          <a:xfrm>
            <a:off x="3333176" y="4005406"/>
            <a:ext cx="1645920" cy="246888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4"/>
          <p:cNvSpPr txBox="1">
            <a:spLocks noChangeArrowheads="1"/>
          </p:cNvSpPr>
          <p:nvPr/>
        </p:nvSpPr>
        <p:spPr bwMode="auto">
          <a:xfrm>
            <a:off x="160337" y="1600200"/>
            <a:ext cx="4836489" cy="22860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0" eaLnBrk="1" hangingPunct="1">
              <a:buFont typeface="Arial" panose="020B0604020202020204" pitchFamily="34" charset="0"/>
              <a:buChar char="•"/>
              <a:defRPr/>
            </a:pPr>
            <a:r>
              <a:rPr lang="en-US" sz="1800" b="1" kern="0" dirty="0" smtClean="0">
                <a:latin typeface="Calibri" panose="020F0502020204030204" pitchFamily="34" charset="0"/>
                <a:cs typeface="Times New Roman" pitchFamily="18" charset="0"/>
              </a:rPr>
              <a:t>EF-5 Intensity, 200+ mph winds, ¾ mile wide</a:t>
            </a:r>
          </a:p>
          <a:p>
            <a:pPr marL="0" eaLnBrk="1" hangingPunct="1">
              <a:buFont typeface="Arial" panose="020B0604020202020204" pitchFamily="34" charset="0"/>
              <a:buChar char="•"/>
              <a:defRPr/>
            </a:pPr>
            <a:r>
              <a:rPr lang="en-US" sz="1800" b="1" kern="0"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itchFamily="18" charset="0"/>
              </a:rPr>
              <a:t>158 fatalities – 6 fatalities in the hospital</a:t>
            </a:r>
          </a:p>
          <a:p>
            <a:pPr marL="571500" lvl="2" eaLnBrk="1" hangingPunct="1">
              <a:buFont typeface="Arial" panose="020B0604020202020204" pitchFamily="34" charset="0"/>
              <a:buChar char="•"/>
              <a:defRPr/>
            </a:pPr>
            <a:r>
              <a:rPr lang="en-US" sz="1600" b="1" kern="0" dirty="0" smtClean="0">
                <a:latin typeface="Calibri" panose="020F0502020204030204" pitchFamily="34" charset="0"/>
                <a:cs typeface="Times New Roman" pitchFamily="18" charset="0"/>
              </a:rPr>
              <a:t>5 due to power outages to ventilators, 1 visitor</a:t>
            </a:r>
          </a:p>
          <a:p>
            <a:pPr marL="0" eaLnBrk="1" hangingPunct="1">
              <a:buFont typeface="Arial" panose="020B0604020202020204" pitchFamily="34" charset="0"/>
              <a:buChar char="•"/>
              <a:tabLst>
                <a:tab pos="341313" algn="l"/>
              </a:tabLst>
              <a:defRPr/>
            </a:pPr>
            <a:r>
              <a:rPr lang="en-US" sz="1800" b="1" kern="0" dirty="0" smtClean="0">
                <a:latin typeface="Calibri" panose="020F0502020204030204" pitchFamily="34" charset="0"/>
                <a:cs typeface="Times New Roman" pitchFamily="18" charset="0"/>
              </a:rPr>
              <a:t>Deadliest tornado since modern         	recordkeeping began (1950)</a:t>
            </a:r>
          </a:p>
          <a:p>
            <a:pPr marL="0" eaLnBrk="1" hangingPunct="1">
              <a:buFont typeface="Arial" panose="020B0604020202020204" pitchFamily="34" charset="0"/>
              <a:buChar char="•"/>
              <a:defRPr/>
            </a:pPr>
            <a:r>
              <a:rPr lang="en-US" sz="1800" b="1" kern="0" dirty="0" smtClean="0">
                <a:latin typeface="Calibri" panose="020F0502020204030204" pitchFamily="34" charset="0"/>
                <a:cs typeface="Times New Roman" pitchFamily="18" charset="0"/>
              </a:rPr>
              <a:t>7</a:t>
            </a:r>
            <a:r>
              <a:rPr lang="en-US" sz="1800" b="1" kern="0" baseline="30000" dirty="0" smtClean="0">
                <a:latin typeface="Calibri" panose="020F0502020204030204" pitchFamily="34" charset="0"/>
                <a:cs typeface="Times New Roman" pitchFamily="18" charset="0"/>
              </a:rPr>
              <a:t>th</a:t>
            </a:r>
            <a:r>
              <a:rPr lang="en-US" sz="1800" b="1" kern="0" dirty="0" smtClean="0">
                <a:latin typeface="Calibri" panose="020F0502020204030204" pitchFamily="34" charset="0"/>
                <a:cs typeface="Times New Roman" pitchFamily="18" charset="0"/>
              </a:rPr>
              <a:t> deadliest tornado in U.S. history</a:t>
            </a:r>
          </a:p>
        </p:txBody>
      </p:sp>
      <p:sp>
        <p:nvSpPr>
          <p:cNvPr id="15" name="Rectangle 4"/>
          <p:cNvSpPr txBox="1">
            <a:spLocks noChangeArrowheads="1"/>
          </p:cNvSpPr>
          <p:nvPr/>
        </p:nvSpPr>
        <p:spPr bwMode="auto">
          <a:xfrm>
            <a:off x="30480" y="6083300"/>
            <a:ext cx="164592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eaLnBrk="1" hangingPunct="1">
              <a:defRPr/>
            </a:pPr>
            <a:r>
              <a:rPr lang="en-US" sz="2000" b="1" kern="0" dirty="0">
                <a:latin typeface="Calibri" panose="020F0502020204030204" pitchFamily="34" charset="0"/>
                <a:cs typeface="Times New Roman" pitchFamily="18" charset="0"/>
              </a:rPr>
              <a:t>3</a:t>
            </a:r>
            <a:r>
              <a:rPr lang="en-US" sz="2000" b="1" kern="0" dirty="0" smtClean="0">
                <a:latin typeface="Calibri" panose="020F0502020204030204" pitchFamily="34" charset="0"/>
                <a:cs typeface="Times New Roman" pitchFamily="18" charset="0"/>
              </a:rPr>
              <a:t> Days</a:t>
            </a:r>
            <a:r>
              <a:rPr lang="en-US" sz="1200" b="1" kern="0" dirty="0" smtClean="0">
                <a:latin typeface="Calibri" panose="020F0502020204030204" pitchFamily="34" charset="0"/>
                <a:cs typeface="Times New Roman" pitchFamily="18" charset="0"/>
              </a:rPr>
              <a:t>	</a:t>
            </a:r>
          </a:p>
        </p:txBody>
      </p:sp>
      <p:sp>
        <p:nvSpPr>
          <p:cNvPr id="16" name="Rectangle 4"/>
          <p:cNvSpPr txBox="1">
            <a:spLocks noChangeArrowheads="1"/>
          </p:cNvSpPr>
          <p:nvPr/>
        </p:nvSpPr>
        <p:spPr bwMode="auto">
          <a:xfrm>
            <a:off x="1676400" y="6082174"/>
            <a:ext cx="1656776"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eaLnBrk="1" hangingPunct="1">
              <a:defRPr/>
            </a:pPr>
            <a:r>
              <a:rPr lang="en-US" sz="2000" b="1" kern="0" dirty="0" smtClean="0">
                <a:latin typeface="Calibri" panose="020F0502020204030204" pitchFamily="34" charset="0"/>
                <a:cs typeface="Times New Roman" pitchFamily="18" charset="0"/>
              </a:rPr>
              <a:t>36 Hours</a:t>
            </a:r>
            <a:endParaRPr lang="en-US" sz="1200" b="1" kern="0" dirty="0" smtClean="0">
              <a:latin typeface="Calibri" panose="020F0502020204030204" pitchFamily="34" charset="0"/>
              <a:cs typeface="Times New Roman" pitchFamily="18" charset="0"/>
            </a:endParaRPr>
          </a:p>
        </p:txBody>
      </p:sp>
      <p:sp>
        <p:nvSpPr>
          <p:cNvPr id="17" name="Rectangle 4"/>
          <p:cNvSpPr txBox="1">
            <a:spLocks noChangeArrowheads="1"/>
          </p:cNvSpPr>
          <p:nvPr/>
        </p:nvSpPr>
        <p:spPr bwMode="auto">
          <a:xfrm>
            <a:off x="3333175" y="6083300"/>
            <a:ext cx="1663651"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eaLnBrk="1" hangingPunct="1">
              <a:defRPr/>
            </a:pPr>
            <a:r>
              <a:rPr lang="en-US" sz="2000" b="1" kern="0" dirty="0" smtClean="0">
                <a:latin typeface="Calibri" panose="020F0502020204030204" pitchFamily="34" charset="0"/>
                <a:cs typeface="Times New Roman" pitchFamily="18" charset="0"/>
              </a:rPr>
              <a:t>12 Hours</a:t>
            </a:r>
            <a:endParaRPr lang="en-US" sz="1200" b="1" kern="0" dirty="0" smtClean="0">
              <a:latin typeface="Calibri" panose="020F0502020204030204" pitchFamily="34" charset="0"/>
              <a:cs typeface="Times New Roman" pitchFamily="18" charset="0"/>
            </a:endParaRPr>
          </a:p>
        </p:txBody>
      </p:sp>
      <p:sp>
        <p:nvSpPr>
          <p:cNvPr id="19" name="Slide Number Placeholder 12"/>
          <p:cNvSpPr>
            <a:spLocks noGrp="1"/>
          </p:cNvSpPr>
          <p:nvPr>
            <p:ph type="sldNum" sz="quarter" idx="10"/>
          </p:nvPr>
        </p:nvSpPr>
        <p:spPr>
          <a:xfrm>
            <a:off x="7239000" y="65532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defRPr/>
            </a:pPr>
            <a:fld id="{71333816-5A2E-498A-B7F3-3B87F6F6C15B}" type="slidenum">
              <a:rPr lang="en-US" sz="1400" smtClean="0">
                <a:solidFill>
                  <a:prstClr val="white"/>
                </a:solidFill>
                <a:latin typeface="Franklin Gothic Medium Cond" panose="020B0606030402020204" pitchFamily="34" charset="0"/>
                <a:cs typeface="Arial" panose="020B0604020202020204" pitchFamily="34" charset="0"/>
              </a:rPr>
              <a:pPr algn="r" eaLnBrk="1" hangingPunct="1">
                <a:defRPr/>
              </a:pPr>
              <a:t>26</a:t>
            </a:fld>
            <a:endParaRPr lang="en-US" sz="1400" dirty="0" smtClean="0">
              <a:solidFill>
                <a:prstClr val="white"/>
              </a:solidFill>
              <a:latin typeface="Franklin Gothic Medium Cond" panose="020B0606030402020204" pitchFamily="34" charset="0"/>
              <a:cs typeface="Arial" panose="020B0604020202020204" pitchFamily="34" charset="0"/>
            </a:endParaRPr>
          </a:p>
        </p:txBody>
      </p:sp>
    </p:spTree>
    <p:extLst>
      <p:ext uri="{BB962C8B-B14F-4D97-AF65-F5344CB8AC3E}">
        <p14:creationId xmlns:p14="http://schemas.microsoft.com/office/powerpoint/2010/main" val="24404652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C3CC934-241E-4661-A049-10BE541FB975}" type="slidenum">
              <a:rPr lang="en-US" smtClean="0"/>
              <a:pPr>
                <a:defRPr/>
              </a:pPr>
              <a:t>27</a:t>
            </a:fld>
            <a:endParaRPr lang="en-US"/>
          </a:p>
        </p:txBody>
      </p:sp>
      <p:sp>
        <p:nvSpPr>
          <p:cNvPr id="3" name="Slide Number Placeholder 5"/>
          <p:cNvSpPr txBox="1">
            <a:spLocks/>
          </p:cNvSpPr>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auto">
              <a:spcBef>
                <a:spcPts val="0"/>
              </a:spcBef>
              <a:spcAft>
                <a:spcPts val="0"/>
              </a:spcAft>
              <a:defRPr sz="1400" b="0" kern="1200">
                <a:solidFill>
                  <a:srgbClr val="000000"/>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fontAlgn="base">
              <a:spcBef>
                <a:spcPct val="0"/>
              </a:spcBef>
              <a:spcAft>
                <a:spcPct val="0"/>
              </a:spcAft>
              <a:defRPr/>
            </a:pPr>
            <a:endParaRPr lang="en-US" dirty="0" smtClean="0"/>
          </a:p>
        </p:txBody>
      </p:sp>
      <p:sp>
        <p:nvSpPr>
          <p:cNvPr id="4" name="Rectangle 2"/>
          <p:cNvSpPr txBox="1">
            <a:spLocks noChangeArrowheads="1"/>
          </p:cNvSpPr>
          <p:nvPr/>
        </p:nvSpPr>
        <p:spPr>
          <a:xfrm>
            <a:off x="11430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200" b="1" kern="0"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a Weather Ready Nation: </a:t>
            </a:r>
            <a:br>
              <a:rPr lang="en-US" sz="3200" b="1" kern="0"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kern="0"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Vital Conversation”</a:t>
            </a:r>
            <a:r>
              <a:rPr lang="en-US" sz="2400" b="1" kern="0"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b="1" kern="0"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800" kern="0" dirty="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December 2011 Workshop </a:t>
            </a:r>
            <a:r>
              <a:rPr lang="en-US" sz="1800" kern="0" dirty="0" smtClean="0">
                <a:solidFill>
                  <a:srgbClr val="FFFF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Norman, OK </a:t>
            </a:r>
          </a:p>
        </p:txBody>
      </p:sp>
      <p:sp>
        <p:nvSpPr>
          <p:cNvPr id="5" name="Rectangle 3"/>
          <p:cNvSpPr txBox="1">
            <a:spLocks noChangeArrowheads="1"/>
          </p:cNvSpPr>
          <p:nvPr/>
        </p:nvSpPr>
        <p:spPr>
          <a:xfrm>
            <a:off x="838200" y="1524000"/>
            <a:ext cx="7772400" cy="2667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Clr>
                <a:srgbClr val="C00000"/>
              </a:buClr>
              <a:buSzPct val="125000"/>
            </a:pPr>
            <a:r>
              <a:rPr lang="en-US" sz="2000" kern="0" dirty="0">
                <a:solidFill>
                  <a:srgbClr val="000000"/>
                </a:solidFill>
              </a:rPr>
              <a:t>Focus on the “last mile”:  delivery of warnings</a:t>
            </a:r>
          </a:p>
          <a:p>
            <a:pPr eaLnBrk="1" hangingPunct="1">
              <a:buClr>
                <a:srgbClr val="C00000"/>
              </a:buClr>
              <a:buSzPct val="125000"/>
            </a:pPr>
            <a:r>
              <a:rPr lang="en-US" sz="2000" kern="0" dirty="0" smtClean="0">
                <a:solidFill>
                  <a:srgbClr val="000000"/>
                </a:solidFill>
              </a:rPr>
              <a:t>Integrate </a:t>
            </a:r>
            <a:r>
              <a:rPr lang="en-US" sz="2000" kern="0" dirty="0">
                <a:solidFill>
                  <a:srgbClr val="000000"/>
                </a:solidFill>
              </a:rPr>
              <a:t>social and physical science</a:t>
            </a:r>
          </a:p>
          <a:p>
            <a:pPr lvl="1" eaLnBrk="1" hangingPunct="1">
              <a:buClr>
                <a:srgbClr val="C00000"/>
              </a:buClr>
            </a:pPr>
            <a:r>
              <a:rPr lang="en-US" sz="1800" kern="0" dirty="0">
                <a:solidFill>
                  <a:srgbClr val="000000"/>
                </a:solidFill>
              </a:rPr>
              <a:t>Is the message delivered equal to the message </a:t>
            </a:r>
            <a:r>
              <a:rPr lang="en-US" sz="1800" kern="0" dirty="0" smtClean="0">
                <a:solidFill>
                  <a:srgbClr val="000000"/>
                </a:solidFill>
              </a:rPr>
              <a:t>received?</a:t>
            </a:r>
            <a:endParaRPr lang="en-US" sz="1800" kern="0" dirty="0">
              <a:solidFill>
                <a:srgbClr val="000000"/>
              </a:solidFill>
            </a:endParaRPr>
          </a:p>
          <a:p>
            <a:pPr lvl="1" eaLnBrk="1" hangingPunct="1">
              <a:buClr>
                <a:srgbClr val="C00000"/>
              </a:buClr>
            </a:pPr>
            <a:r>
              <a:rPr lang="en-US" sz="1800" kern="0" dirty="0">
                <a:solidFill>
                  <a:srgbClr val="000000"/>
                </a:solidFill>
              </a:rPr>
              <a:t>Impact-based Forecast and </a:t>
            </a:r>
            <a:r>
              <a:rPr lang="en-US" sz="1800" kern="0" dirty="0" smtClean="0">
                <a:solidFill>
                  <a:srgbClr val="000000"/>
                </a:solidFill>
              </a:rPr>
              <a:t>Warnings for a wide range of decision makers (from ‘organized’ to ‘loosely coupled’ to ‘individuals’)</a:t>
            </a:r>
            <a:endParaRPr lang="en-US" sz="1800" kern="0" dirty="0">
              <a:solidFill>
                <a:srgbClr val="000000"/>
              </a:solidFill>
            </a:endParaRPr>
          </a:p>
          <a:p>
            <a:pPr eaLnBrk="1" hangingPunct="1">
              <a:buClr>
                <a:srgbClr val="C00000"/>
              </a:buClr>
              <a:buSzPct val="125000"/>
            </a:pPr>
            <a:r>
              <a:rPr lang="en-US" sz="2000" kern="0" dirty="0">
                <a:solidFill>
                  <a:srgbClr val="000000"/>
                </a:solidFill>
              </a:rPr>
              <a:t>Assess and update warning dissemination </a:t>
            </a:r>
            <a:r>
              <a:rPr lang="en-US" sz="2000" kern="0" dirty="0" smtClean="0">
                <a:solidFill>
                  <a:srgbClr val="000000"/>
                </a:solidFill>
              </a:rPr>
              <a:t>strategy</a:t>
            </a:r>
          </a:p>
          <a:p>
            <a:pPr eaLnBrk="1" hangingPunct="1">
              <a:buClr>
                <a:srgbClr val="C00000"/>
              </a:buClr>
              <a:buSzPct val="125000"/>
            </a:pPr>
            <a:r>
              <a:rPr lang="en-US" sz="2000" kern="0" dirty="0" smtClean="0">
                <a:solidFill>
                  <a:srgbClr val="000000"/>
                </a:solidFill>
              </a:rPr>
              <a:t>Improve outreach and education</a:t>
            </a:r>
          </a:p>
          <a:p>
            <a:pPr eaLnBrk="1" hangingPunct="1"/>
            <a:endParaRPr lang="en-US" sz="2000" kern="0" dirty="0" smtClean="0">
              <a:solidFill>
                <a:srgbClr val="000000"/>
              </a:solidFill>
            </a:endParaRPr>
          </a:p>
          <a:p>
            <a:pPr eaLnBrk="1" hangingPunct="1"/>
            <a:endParaRPr lang="en-US" sz="2000" kern="0" dirty="0" smtClean="0">
              <a:solidFill>
                <a:srgbClr val="000000"/>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114800"/>
            <a:ext cx="3389312" cy="2170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4114800"/>
            <a:ext cx="3235187" cy="2154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50232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65" t="28967" r="41293" b="18068"/>
          <a:stretch/>
        </p:blipFill>
        <p:spPr bwMode="auto">
          <a:xfrm>
            <a:off x="7239000" y="3968162"/>
            <a:ext cx="1755648" cy="2450592"/>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descr="20130519 1730 UTC Day Probabilitic 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l="35335" t="26190" r="37747" b="20845"/>
          <a:stretch/>
        </p:blipFill>
        <p:spPr bwMode="auto">
          <a:xfrm>
            <a:off x="5410200" y="3968162"/>
            <a:ext cx="1828800" cy="24505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65"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0155" y="1624012"/>
            <a:ext cx="3157645" cy="1957388"/>
          </a:xfrm>
          <a:prstGeom prst="rect">
            <a:avLst/>
          </a:prstGeom>
          <a:noFill/>
          <a:ln>
            <a:noFill/>
          </a:ln>
          <a:effectLst>
            <a:outerShdw blurRad="50800" dist="38100" dir="2700000" algn="tl" rotWithShape="0">
              <a:prstClr val="black">
                <a:alpha val="6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6" name="Picture 18"/>
          <p:cNvPicPr>
            <a:picLocks noChangeAspect="1" noChangeArrowheads="1"/>
          </p:cNvPicPr>
          <p:nvPr/>
        </p:nvPicPr>
        <p:blipFill rotWithShape="1">
          <a:blip r:embed="rId5">
            <a:extLst>
              <a:ext uri="{28A0092B-C50C-407E-A947-70E740481C1C}">
                <a14:useLocalDpi xmlns:a14="http://schemas.microsoft.com/office/drawing/2010/main" val="0"/>
              </a:ext>
            </a:extLst>
          </a:blip>
          <a:srcRect l="4250" t="26012" r="79063" b="32750"/>
          <a:stretch/>
        </p:blipFill>
        <p:spPr bwMode="auto">
          <a:xfrm>
            <a:off x="3336166" y="1600200"/>
            <a:ext cx="2398515" cy="2222680"/>
          </a:xfrm>
          <a:prstGeom prst="rect">
            <a:avLst/>
          </a:prstGeom>
          <a:noFill/>
          <a:ln>
            <a:noFill/>
          </a:ln>
          <a:effectLst>
            <a:outerShdw blurRad="50800" dist="38100" dir="2700000" algn="tl" rotWithShape="0">
              <a:prstClr val="black">
                <a:alpha val="6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609600" y="96838"/>
            <a:ext cx="8458200" cy="11430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182880" bIns="45720" numCol="1" anchor="ctr" anchorCtr="0" compatLnSpc="1">
            <a:prstTxWarp prst="textNoShape">
              <a:avLst/>
            </a:prstTxWarp>
          </a:bodyPr>
          <a:lst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a:lstStyle>
          <a:p>
            <a:pPr algn="ctr" eaLnBrk="1" hangingPunct="1">
              <a:defRPr/>
            </a:pPr>
            <a:r>
              <a:rPr lang="en-US" sz="3600" b="1" kern="0" dirty="0" smtClean="0">
                <a:solidFill>
                  <a:srgbClr val="FFFF99"/>
                </a:solidFill>
                <a:effectLst>
                  <a:outerShdw blurRad="38100" dist="38100" dir="2700000" algn="tl">
                    <a:srgbClr val="000000">
                      <a:alpha val="43137"/>
                    </a:srgbClr>
                  </a:outerShdw>
                </a:effectLst>
                <a:latin typeface="Calibri" panose="020F0502020204030204" pitchFamily="34" charset="0"/>
                <a:cs typeface="Times New Roman" pitchFamily="18" charset="0"/>
              </a:rPr>
              <a:t>   </a:t>
            </a:r>
            <a:r>
              <a:rPr lang="en-US" sz="3800" b="1"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for Change</a:t>
            </a:r>
            <a:r>
              <a:rPr lang="en-US" sz="2400" b="1" kern="0" dirty="0" smtClean="0">
                <a:latin typeface="Arial" panose="020B0604020202020204" pitchFamily="34" charset="0"/>
                <a:cs typeface="Arial" panose="020B0604020202020204" pitchFamily="34" charset="0"/>
              </a:rPr>
              <a:t/>
            </a:r>
            <a:br>
              <a:rPr lang="en-US" sz="2400" b="1" kern="0" dirty="0" smtClean="0">
                <a:latin typeface="Arial" panose="020B0604020202020204" pitchFamily="34" charset="0"/>
                <a:cs typeface="Arial" panose="020B0604020202020204" pitchFamily="34" charset="0"/>
              </a:rPr>
            </a:br>
            <a:r>
              <a:rPr lang="en-US" sz="2400" kern="0" dirty="0" smtClean="0">
                <a:latin typeface="Arial" panose="020B0604020202020204" pitchFamily="34" charset="0"/>
                <a:cs typeface="Arial" panose="020B0604020202020204" pitchFamily="34" charset="0"/>
              </a:rPr>
              <a:t>      </a:t>
            </a:r>
            <a:r>
              <a:rPr lang="en-US" sz="2800"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Moore EF-5 Tornado</a:t>
            </a:r>
            <a:br>
              <a:rPr lang="en-US" sz="2800"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20, 2013</a:t>
            </a:r>
          </a:p>
        </p:txBody>
      </p:sp>
      <p:pic>
        <p:nvPicPr>
          <p:cNvPr id="2060" name="Picture 12" descr="20130518 0730 UTC Day Probabilitic Graphic"/>
          <p:cNvPicPr>
            <a:picLocks noChangeAspect="1" noChangeArrowheads="1"/>
          </p:cNvPicPr>
          <p:nvPr/>
        </p:nvPicPr>
        <p:blipFill rotWithShape="1">
          <a:blip r:embed="rId6">
            <a:extLst>
              <a:ext uri="{28A0092B-C50C-407E-A947-70E740481C1C}">
                <a14:useLocalDpi xmlns:a14="http://schemas.microsoft.com/office/drawing/2010/main" val="0"/>
              </a:ext>
            </a:extLst>
          </a:blip>
          <a:srcRect l="34911" t="26669" r="39248" b="20367"/>
          <a:stretch/>
        </p:blipFill>
        <p:spPr bwMode="auto">
          <a:xfrm>
            <a:off x="3657600" y="3968162"/>
            <a:ext cx="1755648" cy="24505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8" name="Picture 10" descr="Day 4-8 Severe Weather Outlook Graphics Issued on May 17, 2013"/>
          <p:cNvPicPr>
            <a:picLocks noChangeAspect="1" noChangeArrowheads="1"/>
          </p:cNvPicPr>
          <p:nvPr/>
        </p:nvPicPr>
        <p:blipFill rotWithShape="1">
          <a:blip r:embed="rId7">
            <a:extLst>
              <a:ext uri="{28A0092B-C50C-407E-A947-70E740481C1C}">
                <a14:useLocalDpi xmlns:a14="http://schemas.microsoft.com/office/drawing/2010/main" val="0"/>
              </a:ext>
            </a:extLst>
          </a:blip>
          <a:srcRect l="34755" t="26042" r="39404" b="20599"/>
          <a:stretch/>
        </p:blipFill>
        <p:spPr bwMode="auto">
          <a:xfrm>
            <a:off x="1905000" y="3974926"/>
            <a:ext cx="1755648" cy="246888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64" name="Picture 16"/>
          <p:cNvPicPr>
            <a:picLocks noChangeAspect="1" noChangeArrowheads="1"/>
          </p:cNvPicPr>
          <p:nvPr/>
        </p:nvPicPr>
        <p:blipFill rotWithShape="1">
          <a:blip r:embed="rId8">
            <a:extLst>
              <a:ext uri="{28A0092B-C50C-407E-A947-70E740481C1C}">
                <a14:useLocalDpi xmlns:a14="http://schemas.microsoft.com/office/drawing/2010/main" val="0"/>
              </a:ext>
            </a:extLst>
          </a:blip>
          <a:srcRect l="35072" t="26580" r="39132" b="20386"/>
          <a:stretch/>
        </p:blipFill>
        <p:spPr bwMode="auto">
          <a:xfrm>
            <a:off x="152400" y="3965114"/>
            <a:ext cx="1752600" cy="245364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4"/>
          <p:cNvSpPr txBox="1">
            <a:spLocks noChangeArrowheads="1"/>
          </p:cNvSpPr>
          <p:nvPr/>
        </p:nvSpPr>
        <p:spPr bwMode="auto">
          <a:xfrm>
            <a:off x="1" y="1558746"/>
            <a:ext cx="3200399" cy="2406368"/>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285750" indent="-285750" eaLnBrk="1" hangingPunct="1">
              <a:buFont typeface="Arial" panose="020B0604020202020204" pitchFamily="34" charset="0"/>
              <a:buChar char="•"/>
              <a:defRPr/>
            </a:pPr>
            <a:r>
              <a:rPr lang="en-US" sz="1350" b="1" kern="0" dirty="0" smtClean="0">
                <a:latin typeface="Calibri" panose="020F0502020204030204" pitchFamily="34" charset="0"/>
                <a:cs typeface="Times New Roman" pitchFamily="18" charset="0"/>
              </a:rPr>
              <a:t>Convective Outlooks highlighted threat 6 days out, SPC–FEMA coordination began 4 days in advance</a:t>
            </a:r>
            <a:endParaRPr lang="en-US" sz="1350" b="1" kern="0" dirty="0">
              <a:latin typeface="Calibri" panose="020F0502020204030204" pitchFamily="34" charset="0"/>
              <a:cs typeface="Times New Roman" pitchFamily="18" charset="0"/>
            </a:endParaRPr>
          </a:p>
          <a:p>
            <a:pPr marL="285750" indent="-285750" eaLnBrk="1" hangingPunct="1">
              <a:buFont typeface="Arial" panose="020B0604020202020204" pitchFamily="34" charset="0"/>
              <a:buChar char="•"/>
              <a:defRPr/>
            </a:pPr>
            <a:r>
              <a:rPr lang="en-US" sz="1350" b="1" kern="0" dirty="0" smtClean="0">
                <a:latin typeface="Calibri" panose="020F0502020204030204" pitchFamily="34" charset="0"/>
                <a:cs typeface="Times New Roman" pitchFamily="18" charset="0"/>
              </a:rPr>
              <a:t>Norman WFO coordinated with EM/city </a:t>
            </a:r>
            <a:r>
              <a:rPr lang="en-US" sz="1350" b="1" kern="0" smtClean="0">
                <a:latin typeface="Calibri" panose="020F0502020204030204" pitchFamily="34" charset="0"/>
                <a:cs typeface="Times New Roman" pitchFamily="18" charset="0"/>
              </a:rPr>
              <a:t>managers 5 </a:t>
            </a:r>
            <a:r>
              <a:rPr lang="en-US" sz="1350" b="1" kern="0" dirty="0" smtClean="0">
                <a:latin typeface="Calibri" panose="020F0502020204030204" pitchFamily="34" charset="0"/>
                <a:cs typeface="Times New Roman" pitchFamily="18" charset="0"/>
              </a:rPr>
              <a:t>days in </a:t>
            </a:r>
            <a:r>
              <a:rPr lang="en-US" sz="1350" b="1" kern="0" smtClean="0">
                <a:latin typeface="Calibri" panose="020F0502020204030204" pitchFamily="34" charset="0"/>
                <a:cs typeface="Times New Roman" pitchFamily="18" charset="0"/>
              </a:rPr>
              <a:t>advance 31 </a:t>
            </a:r>
            <a:r>
              <a:rPr lang="en-US" sz="1350" b="1" kern="0" dirty="0">
                <a:latin typeface="Calibri" panose="020F0502020204030204" pitchFamily="34" charset="0"/>
                <a:cs typeface="Times New Roman" pitchFamily="18" charset="0"/>
              </a:rPr>
              <a:t>minutes </a:t>
            </a:r>
            <a:r>
              <a:rPr lang="en-US" sz="1350" b="1" kern="0" dirty="0" smtClean="0">
                <a:latin typeface="Calibri" panose="020F0502020204030204" pitchFamily="34" charset="0"/>
                <a:cs typeface="Times New Roman" pitchFamily="18" charset="0"/>
              </a:rPr>
              <a:t>of warning </a:t>
            </a:r>
            <a:r>
              <a:rPr lang="en-US" sz="1350" b="1" kern="0" dirty="0">
                <a:latin typeface="Calibri" panose="020F0502020204030204" pitchFamily="34" charset="0"/>
                <a:cs typeface="Times New Roman" pitchFamily="18" charset="0"/>
              </a:rPr>
              <a:t>lead-time for Moore, </a:t>
            </a:r>
            <a:r>
              <a:rPr lang="en-US" sz="1350" b="1" kern="0" dirty="0" smtClean="0">
                <a:latin typeface="Calibri" panose="020F0502020204030204" pitchFamily="34" charset="0"/>
                <a:cs typeface="Times New Roman" pitchFamily="18" charset="0"/>
              </a:rPr>
              <a:t>OK</a:t>
            </a:r>
          </a:p>
          <a:p>
            <a:pPr marL="285750" indent="-285750" eaLnBrk="1" hangingPunct="1">
              <a:buFont typeface="Arial" panose="020B0604020202020204" pitchFamily="34" charset="0"/>
              <a:buChar char="•"/>
              <a:defRPr/>
            </a:pPr>
            <a:r>
              <a:rPr lang="en-US" sz="1350" b="1" kern="0" dirty="0" smtClean="0">
                <a:latin typeface="Calibri" panose="020F0502020204030204" pitchFamily="34" charset="0"/>
                <a:cs typeface="Times New Roman" pitchFamily="18" charset="0"/>
              </a:rPr>
              <a:t>EF-5 Intensity, 200+ mph winds, 1.08 miles wide</a:t>
            </a:r>
          </a:p>
          <a:p>
            <a:pPr marL="285750" indent="-285750" eaLnBrk="1" hangingPunct="1">
              <a:buFont typeface="Arial" panose="020B0604020202020204" pitchFamily="34" charset="0"/>
              <a:buChar char="•"/>
              <a:defRPr/>
            </a:pPr>
            <a:r>
              <a:rPr lang="en-US" sz="1350" b="1" kern="0"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itchFamily="18" charset="0"/>
              </a:rPr>
              <a:t>24 fatalities</a:t>
            </a:r>
          </a:p>
        </p:txBody>
      </p:sp>
      <p:sp>
        <p:nvSpPr>
          <p:cNvPr id="17" name="Rectangle 4"/>
          <p:cNvSpPr txBox="1">
            <a:spLocks noChangeArrowheads="1"/>
          </p:cNvSpPr>
          <p:nvPr/>
        </p:nvSpPr>
        <p:spPr bwMode="auto">
          <a:xfrm>
            <a:off x="335280" y="6025054"/>
            <a:ext cx="164592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eaLnBrk="1" hangingPunct="1">
              <a:defRPr/>
            </a:pPr>
            <a:r>
              <a:rPr lang="en-US" sz="2000" b="1" kern="0" dirty="0" smtClean="0">
                <a:latin typeface="Calibri" panose="020F0502020204030204" pitchFamily="34" charset="0"/>
                <a:cs typeface="Times New Roman" pitchFamily="18" charset="0"/>
              </a:rPr>
              <a:t>6 Days</a:t>
            </a:r>
            <a:r>
              <a:rPr lang="en-US" sz="1200" b="1" kern="0" dirty="0" smtClean="0">
                <a:latin typeface="Calibri" panose="020F0502020204030204" pitchFamily="34" charset="0"/>
                <a:cs typeface="Times New Roman" pitchFamily="18" charset="0"/>
              </a:rPr>
              <a:t>	</a:t>
            </a:r>
          </a:p>
        </p:txBody>
      </p:sp>
      <p:sp>
        <p:nvSpPr>
          <p:cNvPr id="18" name="Rectangle 4"/>
          <p:cNvSpPr txBox="1">
            <a:spLocks noChangeArrowheads="1"/>
          </p:cNvSpPr>
          <p:nvPr/>
        </p:nvSpPr>
        <p:spPr bwMode="auto">
          <a:xfrm>
            <a:off x="2077024" y="6023928"/>
            <a:ext cx="1656776"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eaLnBrk="1" hangingPunct="1">
              <a:defRPr/>
            </a:pPr>
            <a:r>
              <a:rPr lang="en-US" sz="2000" b="1" kern="0" dirty="0" smtClean="0">
                <a:latin typeface="Calibri" panose="020F0502020204030204" pitchFamily="34" charset="0"/>
                <a:cs typeface="Times New Roman" pitchFamily="18" charset="0"/>
              </a:rPr>
              <a:t>4 Days</a:t>
            </a:r>
            <a:endParaRPr lang="en-US" sz="1200" b="1" kern="0" dirty="0" smtClean="0">
              <a:latin typeface="Calibri" panose="020F0502020204030204" pitchFamily="34" charset="0"/>
              <a:cs typeface="Times New Roman" pitchFamily="18" charset="0"/>
            </a:endParaRPr>
          </a:p>
        </p:txBody>
      </p:sp>
      <p:sp>
        <p:nvSpPr>
          <p:cNvPr id="19" name="Rectangle 4"/>
          <p:cNvSpPr txBox="1">
            <a:spLocks noChangeArrowheads="1"/>
          </p:cNvSpPr>
          <p:nvPr/>
        </p:nvSpPr>
        <p:spPr bwMode="auto">
          <a:xfrm>
            <a:off x="7239000" y="6172200"/>
            <a:ext cx="18288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eaLnBrk="1" hangingPunct="1">
              <a:defRPr/>
            </a:pPr>
            <a:r>
              <a:rPr lang="en-US" sz="1400" b="1" kern="0" dirty="0" smtClean="0">
                <a:latin typeface="Calibri" panose="020F0502020204030204" pitchFamily="34" charset="0"/>
                <a:cs typeface="Times New Roman" pitchFamily="18" charset="0"/>
              </a:rPr>
              <a:t>Day 1 Tornado Prob</a:t>
            </a:r>
          </a:p>
        </p:txBody>
      </p:sp>
      <p:sp>
        <p:nvSpPr>
          <p:cNvPr id="20" name="Rectangle 4"/>
          <p:cNvSpPr txBox="1">
            <a:spLocks noChangeArrowheads="1"/>
          </p:cNvSpPr>
          <p:nvPr/>
        </p:nvSpPr>
        <p:spPr bwMode="auto">
          <a:xfrm>
            <a:off x="3810000" y="6026642"/>
            <a:ext cx="1656776"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eaLnBrk="1" hangingPunct="1">
              <a:defRPr/>
            </a:pPr>
            <a:r>
              <a:rPr lang="en-US" sz="2000" b="1" kern="0" dirty="0">
                <a:latin typeface="Calibri" panose="020F0502020204030204" pitchFamily="34" charset="0"/>
                <a:cs typeface="Times New Roman" pitchFamily="18" charset="0"/>
              </a:rPr>
              <a:t>3</a:t>
            </a:r>
            <a:r>
              <a:rPr lang="en-US" sz="2000" b="1" kern="0" dirty="0" smtClean="0">
                <a:latin typeface="Calibri" panose="020F0502020204030204" pitchFamily="34" charset="0"/>
                <a:cs typeface="Times New Roman" pitchFamily="18" charset="0"/>
              </a:rPr>
              <a:t> Days</a:t>
            </a:r>
            <a:endParaRPr lang="en-US" sz="1200" b="1" kern="0" dirty="0" smtClean="0">
              <a:latin typeface="Calibri" panose="020F0502020204030204" pitchFamily="34" charset="0"/>
              <a:cs typeface="Times New Roman" pitchFamily="18" charset="0"/>
            </a:endParaRPr>
          </a:p>
        </p:txBody>
      </p:sp>
      <p:sp>
        <p:nvSpPr>
          <p:cNvPr id="21" name="Rectangle 4"/>
          <p:cNvSpPr txBox="1">
            <a:spLocks noChangeArrowheads="1"/>
          </p:cNvSpPr>
          <p:nvPr/>
        </p:nvSpPr>
        <p:spPr bwMode="auto">
          <a:xfrm>
            <a:off x="5638800" y="6026642"/>
            <a:ext cx="1656776"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9"/>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10"/>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11"/>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eaLnBrk="1" hangingPunct="1">
              <a:defRPr/>
            </a:pPr>
            <a:r>
              <a:rPr lang="en-US" sz="2000" b="1" kern="0" dirty="0">
                <a:latin typeface="Calibri" panose="020F0502020204030204" pitchFamily="34" charset="0"/>
                <a:cs typeface="Times New Roman" pitchFamily="18" charset="0"/>
              </a:rPr>
              <a:t>2</a:t>
            </a:r>
            <a:r>
              <a:rPr lang="en-US" sz="2000" b="1" kern="0" dirty="0" smtClean="0">
                <a:latin typeface="Calibri" panose="020F0502020204030204" pitchFamily="34" charset="0"/>
                <a:cs typeface="Times New Roman" pitchFamily="18" charset="0"/>
              </a:rPr>
              <a:t> Days</a:t>
            </a:r>
            <a:endParaRPr lang="en-US" sz="1200" b="1" kern="0" dirty="0" smtClean="0">
              <a:latin typeface="Calibri" panose="020F0502020204030204" pitchFamily="34" charset="0"/>
              <a:cs typeface="Times New Roman" pitchFamily="18" charset="0"/>
            </a:endParaRPr>
          </a:p>
        </p:txBody>
      </p:sp>
      <p:sp>
        <p:nvSpPr>
          <p:cNvPr id="16" name="Slide Number Placeholder 3"/>
          <p:cNvSpPr>
            <a:spLocks noGrp="1"/>
          </p:cNvSpPr>
          <p:nvPr>
            <p:ph type="sldNum" sz="quarter" idx="4294967295"/>
          </p:nvPr>
        </p:nvSpPr>
        <p:spPr>
          <a:xfrm>
            <a:off x="7010400" y="6553200"/>
            <a:ext cx="21336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Medium" pitchFamily="34" charset="0"/>
                <a:ea typeface="ＭＳ Ｐゴシック" pitchFamily="34" charset="-128"/>
              </a:defRPr>
            </a:lvl1pPr>
            <a:lvl2pPr marL="742950" indent="-285750" eaLnBrk="0" hangingPunct="0">
              <a:spcBef>
                <a:spcPct val="5000"/>
              </a:spcBef>
              <a:buBlip>
                <a:blip r:embed="rId9"/>
              </a:buBlip>
              <a:defRPr sz="2000">
                <a:solidFill>
                  <a:srgbClr val="083763"/>
                </a:solidFill>
                <a:latin typeface="Franklin Gothic Medium Cond" pitchFamily="34" charset="0"/>
                <a:ea typeface="ＭＳ Ｐゴシック" pitchFamily="34" charset="-128"/>
              </a:defRPr>
            </a:lvl2pPr>
            <a:lvl3pPr marL="1143000" indent="-228600" eaLnBrk="0" hangingPunct="0">
              <a:spcBef>
                <a:spcPct val="5000"/>
              </a:spcBef>
              <a:buBlip>
                <a:blip r:embed="rId10"/>
              </a:buBlip>
              <a:defRPr>
                <a:solidFill>
                  <a:srgbClr val="083763"/>
                </a:solidFill>
                <a:latin typeface="Franklin Gothic Medium Cond" pitchFamily="34" charset="0"/>
                <a:ea typeface="ＭＳ Ｐゴシック" pitchFamily="34" charset="-128"/>
              </a:defRPr>
            </a:lvl3pPr>
            <a:lvl4pPr marL="1600200" indent="-228600" eaLnBrk="0" hangingPunct="0">
              <a:spcBef>
                <a:spcPct val="5000"/>
              </a:spcBef>
              <a:buBlip>
                <a:blip r:embed="rId11"/>
              </a:buBlip>
              <a:defRPr sz="1600">
                <a:solidFill>
                  <a:srgbClr val="083763"/>
                </a:solidFill>
                <a:latin typeface="Franklin Gothic Medium Cond" pitchFamily="34" charset="0"/>
                <a:ea typeface="ＭＳ Ｐゴシック" pitchFamily="34" charset="-128"/>
              </a:defRPr>
            </a:lvl4pPr>
            <a:lvl5pPr marL="2057400" indent="-228600" eaLnBrk="0" hangingPunct="0">
              <a:spcBef>
                <a:spcPct val="5000"/>
              </a:spcBef>
              <a:buChar char="»"/>
              <a:defRPr sz="1600">
                <a:solidFill>
                  <a:schemeClr val="accent2"/>
                </a:solidFill>
                <a:latin typeface="Franklin Gothic Medium Cond" pitchFamily="34" charset="0"/>
                <a:ea typeface="ＭＳ Ｐゴシック" pitchFamily="34" charset="-128"/>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ea typeface="ＭＳ Ｐゴシック" pitchFamily="34" charset="-128"/>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ea typeface="ＭＳ Ｐゴシック" pitchFamily="34" charset="-128"/>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ea typeface="ＭＳ Ｐゴシック" pitchFamily="34" charset="-128"/>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ea typeface="ＭＳ Ｐゴシック" pitchFamily="34" charset="-128"/>
              </a:defRPr>
            </a:lvl9pPr>
          </a:lstStyle>
          <a:p>
            <a:pPr eaLnBrk="1" hangingPunct="1">
              <a:lnSpc>
                <a:spcPct val="100000"/>
              </a:lnSpc>
              <a:spcBef>
                <a:spcPct val="0"/>
              </a:spcBef>
            </a:pPr>
            <a:fld id="{22AD5A29-5198-499D-B5D5-78545A70FF7F}" type="slidenum">
              <a:rPr lang="en-US" altLang="en-US" sz="1400" b="1" smtClean="0">
                <a:solidFill>
                  <a:srgbClr val="FFFFCC"/>
                </a:solidFill>
                <a:latin typeface="Calibri" pitchFamily="34" charset="0"/>
              </a:rPr>
              <a:pPr eaLnBrk="1" hangingPunct="1">
                <a:lnSpc>
                  <a:spcPct val="100000"/>
                </a:lnSpc>
                <a:spcBef>
                  <a:spcPct val="0"/>
                </a:spcBef>
              </a:pPr>
              <a:t>28</a:t>
            </a:fld>
            <a:endParaRPr lang="en-US" altLang="en-US" sz="1400" b="1" smtClean="0">
              <a:solidFill>
                <a:srgbClr val="FFFFCC"/>
              </a:solidFill>
              <a:latin typeface="Calibri" pitchFamily="34" charset="0"/>
            </a:endParaRPr>
          </a:p>
        </p:txBody>
      </p:sp>
    </p:spTree>
    <p:extLst>
      <p:ext uri="{BB962C8B-B14F-4D97-AF65-F5344CB8AC3E}">
        <p14:creationId xmlns:p14="http://schemas.microsoft.com/office/powerpoint/2010/main" val="2276393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144463" y="1828800"/>
            <a:ext cx="4946651" cy="4495800"/>
          </a:xfrm>
        </p:spPr>
        <p:txBody>
          <a:bodyPr/>
          <a:lstStyle/>
          <a:p>
            <a:pPr lvl="1">
              <a:lnSpc>
                <a:spcPts val="2400"/>
              </a:lnSpc>
              <a:buClr>
                <a:srgbClr val="C00000"/>
              </a:buClr>
              <a:buSzPct val="135000"/>
              <a:buFont typeface="Arial" panose="020B0604020202020204" pitchFamily="34" charset="0"/>
              <a:buChar char="•"/>
              <a:defRPr/>
            </a:pPr>
            <a:r>
              <a:rPr lang="en-US" altLang="en-US" sz="1800" b="1" dirty="0" smtClean="0">
                <a:latin typeface="Arial" panose="020B0604020202020204" pitchFamily="34" charset="0"/>
                <a:ea typeface="Calibri" pitchFamily="34" charset="0"/>
                <a:cs typeface="Arial" panose="020B0604020202020204" pitchFamily="34" charset="0"/>
              </a:rPr>
              <a:t>Partnerships developed over 2 years focused on Moore local leaders</a:t>
            </a:r>
          </a:p>
          <a:p>
            <a:pPr lvl="2">
              <a:lnSpc>
                <a:spcPts val="2400"/>
              </a:lnSpc>
              <a:buClr>
                <a:srgbClr val="C00000"/>
              </a:buClr>
              <a:buSzPct val="135000"/>
              <a:buFont typeface="Arial" panose="020B0604020202020204" pitchFamily="34" charset="0"/>
              <a:buChar char="‒"/>
              <a:defRPr/>
            </a:pPr>
            <a:r>
              <a:rPr lang="en-US" altLang="en-US" dirty="0" smtClean="0">
                <a:latin typeface="Arial" panose="020B0604020202020204" pitchFamily="34" charset="0"/>
                <a:ea typeface="Calibri" pitchFamily="34" charset="0"/>
                <a:cs typeface="Arial" panose="020B0604020202020204" pitchFamily="34" charset="0"/>
              </a:rPr>
              <a:t>Emergency managers, schools, and hospitals</a:t>
            </a:r>
          </a:p>
          <a:p>
            <a:pPr lvl="1">
              <a:lnSpc>
                <a:spcPts val="2400"/>
              </a:lnSpc>
              <a:buClr>
                <a:srgbClr val="C00000"/>
              </a:buClr>
              <a:buSzPct val="135000"/>
              <a:buFont typeface="Arial" panose="020B0604020202020204" pitchFamily="34" charset="0"/>
              <a:buChar char="•"/>
              <a:defRPr/>
            </a:pPr>
            <a:r>
              <a:rPr lang="en-US" altLang="en-US" sz="1800" b="1" dirty="0" smtClean="0">
                <a:latin typeface="Arial" panose="020B0604020202020204" pitchFamily="34" charset="0"/>
                <a:ea typeface="Calibri" pitchFamily="34" charset="0"/>
                <a:cs typeface="Arial" panose="020B0604020202020204" pitchFamily="34" charset="0"/>
              </a:rPr>
              <a:t>Impact-based Warning Demonstration applied in Norman (2012-current)</a:t>
            </a:r>
          </a:p>
          <a:p>
            <a:pPr lvl="2">
              <a:lnSpc>
                <a:spcPts val="2400"/>
              </a:lnSpc>
              <a:buClr>
                <a:srgbClr val="C00000"/>
              </a:buClr>
              <a:buSzPct val="135000"/>
              <a:buFont typeface="Arial" panose="020B0604020202020204" pitchFamily="34" charset="0"/>
              <a:buChar char="‒"/>
              <a:defRPr/>
            </a:pPr>
            <a:r>
              <a:rPr lang="en-US" altLang="en-US" dirty="0" smtClean="0">
                <a:latin typeface="Arial" panose="020B0604020202020204" pitchFamily="34" charset="0"/>
                <a:ea typeface="Calibri" pitchFamily="34" charset="0"/>
                <a:cs typeface="Arial" panose="020B0604020202020204" pitchFamily="34" charset="0"/>
              </a:rPr>
              <a:t>Experimental in Central Region</a:t>
            </a:r>
            <a:endParaRPr lang="en-US" altLang="en-US" b="1" dirty="0" smtClean="0">
              <a:latin typeface="Arial" panose="020B0604020202020204" pitchFamily="34" charset="0"/>
              <a:ea typeface="Calibri" pitchFamily="34" charset="0"/>
              <a:cs typeface="Arial" panose="020B0604020202020204" pitchFamily="34" charset="0"/>
            </a:endParaRPr>
          </a:p>
          <a:p>
            <a:pPr lvl="1">
              <a:lnSpc>
                <a:spcPts val="2400"/>
              </a:lnSpc>
              <a:spcBef>
                <a:spcPts val="1200"/>
              </a:spcBef>
              <a:buClr>
                <a:srgbClr val="C00000"/>
              </a:buClr>
              <a:buSzPct val="135000"/>
              <a:buFont typeface="Arial" panose="020B0604020202020204" pitchFamily="34" charset="0"/>
              <a:buChar char="•"/>
              <a:defRPr/>
            </a:pPr>
            <a:r>
              <a:rPr lang="en-US" altLang="en-US" sz="1800" b="1" dirty="0" smtClean="0">
                <a:latin typeface="Arial" panose="020B0604020202020204" pitchFamily="34" charset="0"/>
                <a:ea typeface="Calibri" pitchFamily="34" charset="0"/>
                <a:cs typeface="Arial" panose="020B0604020202020204" pitchFamily="34" charset="0"/>
              </a:rPr>
              <a:t>Multiple dissemination outlets established by Norman WFO</a:t>
            </a:r>
          </a:p>
          <a:p>
            <a:pPr lvl="1">
              <a:lnSpc>
                <a:spcPts val="2400"/>
              </a:lnSpc>
              <a:spcBef>
                <a:spcPts val="600"/>
              </a:spcBef>
              <a:buClr>
                <a:srgbClr val="C00000"/>
              </a:buClr>
              <a:buSzPct val="135000"/>
              <a:buFont typeface="Arial" panose="020B0604020202020204" pitchFamily="34" charset="0"/>
              <a:buChar char="•"/>
              <a:defRPr/>
            </a:pPr>
            <a:r>
              <a:rPr lang="en-US" altLang="en-US" sz="1800" b="1" dirty="0" smtClean="0">
                <a:latin typeface="Arial" panose="020B0604020202020204" pitchFamily="34" charset="0"/>
                <a:ea typeface="Calibri" pitchFamily="34" charset="0"/>
                <a:cs typeface="Arial" panose="020B0604020202020204" pitchFamily="34" charset="0"/>
              </a:rPr>
              <a:t>Connection to the Moore Medical Center over 2 years </a:t>
            </a:r>
            <a:r>
              <a:rPr lang="en-US" altLang="en-US" sz="1800" b="1" dirty="0" smtClean="0">
                <a:latin typeface="Arial" panose="020B0604020202020204" pitchFamily="34" charset="0"/>
                <a:ea typeface="Calibri" pitchFamily="34" charset="0"/>
                <a:cs typeface="Arial" panose="020B0604020202020204" pitchFamily="34" charset="0"/>
                <a:sym typeface="Wingdings" panose="05000000000000000000" pitchFamily="2" charset="2"/>
              </a:rPr>
              <a:t> practice, practice, practice…</a:t>
            </a:r>
            <a:endParaRPr lang="en-US" altLang="en-US" sz="1800" b="1" dirty="0" smtClean="0">
              <a:latin typeface="Arial" panose="020B0604020202020204" pitchFamily="34" charset="0"/>
              <a:ea typeface="Calibri" pitchFamily="34" charset="0"/>
              <a:cs typeface="Arial" panose="020B0604020202020204" pitchFamily="34" charset="0"/>
            </a:endParaRPr>
          </a:p>
          <a:p>
            <a:pPr lvl="2">
              <a:lnSpc>
                <a:spcPts val="2400"/>
              </a:lnSpc>
              <a:spcBef>
                <a:spcPts val="600"/>
              </a:spcBef>
              <a:buClr>
                <a:srgbClr val="C00000"/>
              </a:buClr>
              <a:buSzPct val="135000"/>
              <a:buFont typeface="Arial" panose="020B0604020202020204" pitchFamily="34" charset="0"/>
              <a:buChar char="‒"/>
              <a:defRPr/>
            </a:pPr>
            <a:r>
              <a:rPr lang="en-US" altLang="en-US" sz="1600" dirty="0" smtClean="0">
                <a:latin typeface="Arial" panose="020B0604020202020204" pitchFamily="34" charset="0"/>
                <a:ea typeface="Calibri" pitchFamily="34" charset="0"/>
                <a:cs typeface="Arial" panose="020B0604020202020204" pitchFamily="34" charset="0"/>
              </a:rPr>
              <a:t>No lives lost at the hospital</a:t>
            </a:r>
            <a:endParaRPr lang="en-US" altLang="en-US" dirty="0" smtClean="0">
              <a:latin typeface="Arial" panose="020B0604020202020204" pitchFamily="34" charset="0"/>
              <a:ea typeface="Calibri" pitchFamily="34" charset="0"/>
              <a:cs typeface="Arial" panose="020B0604020202020204" pitchFamily="34" charset="0"/>
            </a:endParaRPr>
          </a:p>
          <a:p>
            <a:pPr marL="685800" lvl="2" indent="0">
              <a:buFontTx/>
              <a:buNone/>
              <a:defRPr/>
            </a:pPr>
            <a:endParaRPr lang="en-US" altLang="en-US" b="1" dirty="0" smtClean="0">
              <a:latin typeface="Calibri" pitchFamily="34" charset="0"/>
            </a:endParaRPr>
          </a:p>
          <a:p>
            <a:pPr lvl="2">
              <a:defRPr/>
            </a:pPr>
            <a:endParaRPr lang="en-US" altLang="en-US" dirty="0" smtClean="0"/>
          </a:p>
        </p:txBody>
      </p:sp>
      <p:sp>
        <p:nvSpPr>
          <p:cNvPr id="450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3"/>
              </a:buBlip>
              <a:defRPr sz="2000">
                <a:solidFill>
                  <a:srgbClr val="083763"/>
                </a:solidFill>
                <a:latin typeface="Franklin Gothic Medium Cond" pitchFamily="34" charset="0"/>
              </a:defRPr>
            </a:lvl2pPr>
            <a:lvl3pPr marL="1143000" indent="-228600" eaLnBrk="0" hangingPunct="0">
              <a:spcBef>
                <a:spcPct val="5000"/>
              </a:spcBef>
              <a:buBlip>
                <a:blip r:embed="rId4"/>
              </a:buBlip>
              <a:defRPr>
                <a:solidFill>
                  <a:srgbClr val="083763"/>
                </a:solidFill>
                <a:latin typeface="Franklin Gothic Medium Cond" pitchFamily="34" charset="0"/>
              </a:defRPr>
            </a:lvl3pPr>
            <a:lvl4pPr marL="1600200" indent="-228600" eaLnBrk="0" hangingPunct="0">
              <a:spcBef>
                <a:spcPct val="5000"/>
              </a:spcBef>
              <a:buBlip>
                <a:blip r:embed="rId5"/>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hangingPunct="1">
              <a:lnSpc>
                <a:spcPct val="100000"/>
              </a:lnSpc>
              <a:spcBef>
                <a:spcPct val="0"/>
              </a:spcBef>
            </a:pPr>
            <a:fld id="{B12E7093-B1FB-4030-873B-95F694370274}" type="slidenum">
              <a:rPr lang="en-US" altLang="en-US" sz="1400" b="1" smtClean="0">
                <a:solidFill>
                  <a:srgbClr val="FFFFCC"/>
                </a:solidFill>
                <a:latin typeface="Calibri" pitchFamily="34" charset="0"/>
                <a:ea typeface="ＭＳ Ｐゴシック" pitchFamily="34" charset="-128"/>
              </a:rPr>
              <a:pPr eaLnBrk="1" hangingPunct="1">
                <a:lnSpc>
                  <a:spcPct val="100000"/>
                </a:lnSpc>
                <a:spcBef>
                  <a:spcPct val="0"/>
                </a:spcBef>
              </a:pPr>
              <a:t>29</a:t>
            </a:fld>
            <a:endParaRPr lang="en-US" altLang="en-US" sz="1400" b="1" smtClean="0">
              <a:solidFill>
                <a:srgbClr val="FFFFCC"/>
              </a:solidFill>
              <a:latin typeface="Calibri" pitchFamily="34" charset="0"/>
              <a:ea typeface="ＭＳ Ｐゴシック" pitchFamily="34" charset="-128"/>
            </a:endParaRPr>
          </a:p>
        </p:txBody>
      </p:sp>
      <p:sp>
        <p:nvSpPr>
          <p:cNvPr id="45060" name="TextBox 3"/>
          <p:cNvSpPr txBox="1">
            <a:spLocks noChangeArrowheads="1"/>
          </p:cNvSpPr>
          <p:nvPr/>
        </p:nvSpPr>
        <p:spPr bwMode="auto">
          <a:xfrm>
            <a:off x="4805363" y="4403725"/>
            <a:ext cx="4117975" cy="1076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3"/>
              </a:buBlip>
              <a:defRPr sz="2000">
                <a:solidFill>
                  <a:srgbClr val="083763"/>
                </a:solidFill>
                <a:latin typeface="Franklin Gothic Medium Cond" pitchFamily="34" charset="0"/>
              </a:defRPr>
            </a:lvl2pPr>
            <a:lvl3pPr marL="1143000" indent="-228600" eaLnBrk="0" hangingPunct="0">
              <a:spcBef>
                <a:spcPct val="5000"/>
              </a:spcBef>
              <a:buBlip>
                <a:blip r:embed="rId4"/>
              </a:buBlip>
              <a:defRPr>
                <a:solidFill>
                  <a:srgbClr val="083763"/>
                </a:solidFill>
                <a:latin typeface="Franklin Gothic Medium Cond" pitchFamily="34" charset="0"/>
              </a:defRPr>
            </a:lvl3pPr>
            <a:lvl4pPr marL="1600200" indent="-228600" eaLnBrk="0" hangingPunct="0">
              <a:spcBef>
                <a:spcPct val="5000"/>
              </a:spcBef>
              <a:buBlip>
                <a:blip r:embed="rId5"/>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fontAlgn="base" hangingPunct="1">
              <a:lnSpc>
                <a:spcPct val="100000"/>
              </a:lnSpc>
              <a:spcBef>
                <a:spcPct val="0"/>
              </a:spcBef>
              <a:spcAft>
                <a:spcPct val="0"/>
              </a:spcAft>
            </a:pPr>
            <a:r>
              <a:rPr lang="en-US" altLang="en-US" sz="1600" smtClean="0">
                <a:solidFill>
                  <a:prstClr val="black"/>
                </a:solidFill>
                <a:latin typeface="Arial" pitchFamily="34" charset="0"/>
                <a:ea typeface="ＭＳ Ｐゴシック" pitchFamily="34" charset="-128"/>
                <a:cs typeface="Arial" pitchFamily="34" charset="0"/>
              </a:rPr>
              <a:t>“The information you and the weather service provided us ultimately saved more lives than we could ever count.”</a:t>
            </a:r>
          </a:p>
          <a:p>
            <a:pPr eaLnBrk="1" fontAlgn="base" hangingPunct="1">
              <a:lnSpc>
                <a:spcPct val="100000"/>
              </a:lnSpc>
              <a:spcBef>
                <a:spcPct val="0"/>
              </a:spcBef>
              <a:spcAft>
                <a:spcPct val="0"/>
              </a:spcAft>
            </a:pPr>
            <a:r>
              <a:rPr lang="en-US" altLang="en-US" sz="1600" smtClean="0">
                <a:solidFill>
                  <a:prstClr val="black"/>
                </a:solidFill>
                <a:latin typeface="Arial" pitchFamily="34" charset="0"/>
                <a:ea typeface="ＭＳ Ｐゴシック" pitchFamily="34" charset="-128"/>
                <a:cs typeface="Arial" pitchFamily="34" charset="0"/>
              </a:rPr>
              <a:t>--Shane Cohea, Moore Medical Center</a:t>
            </a:r>
          </a:p>
        </p:txBody>
      </p:sp>
      <p:pic>
        <p:nvPicPr>
          <p:cNvPr id="4506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99101" y="1676401"/>
            <a:ext cx="4122689"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itle 1"/>
          <p:cNvSpPr>
            <a:spLocks noGrp="1"/>
          </p:cNvSpPr>
          <p:nvPr>
            <p:ph type="title"/>
          </p:nvPr>
        </p:nvSpPr>
        <p:spPr>
          <a:xfrm>
            <a:off x="1524000" y="0"/>
            <a:ext cx="7620000" cy="1371600"/>
          </a:xfrm>
        </p:spPr>
        <p:txBody>
          <a:bodyPr/>
          <a:lstStyle/>
          <a:p>
            <a:pPr algn="ctr">
              <a:defRPr/>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Ongoing Efforts to Improve </a:t>
            </a:r>
            <a:b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Impact-Based Decision Support Services</a:t>
            </a:r>
            <a:endParaRPr lang="en-US" sz="28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063" name="TextBox 3"/>
          <p:cNvSpPr txBox="1">
            <a:spLocks noChangeArrowheads="1"/>
          </p:cNvSpPr>
          <p:nvPr/>
        </p:nvSpPr>
        <p:spPr bwMode="auto">
          <a:xfrm>
            <a:off x="4802188" y="5616575"/>
            <a:ext cx="4117975" cy="831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3"/>
              </a:buBlip>
              <a:defRPr sz="2000">
                <a:solidFill>
                  <a:srgbClr val="083763"/>
                </a:solidFill>
                <a:latin typeface="Franklin Gothic Medium Cond" pitchFamily="34" charset="0"/>
              </a:defRPr>
            </a:lvl2pPr>
            <a:lvl3pPr marL="1143000" indent="-228600" eaLnBrk="0" hangingPunct="0">
              <a:spcBef>
                <a:spcPct val="5000"/>
              </a:spcBef>
              <a:buBlip>
                <a:blip r:embed="rId4"/>
              </a:buBlip>
              <a:defRPr>
                <a:solidFill>
                  <a:srgbClr val="083763"/>
                </a:solidFill>
                <a:latin typeface="Franklin Gothic Medium Cond" pitchFamily="34" charset="0"/>
              </a:defRPr>
            </a:lvl3pPr>
            <a:lvl4pPr marL="1600200" indent="-228600" eaLnBrk="0" hangingPunct="0">
              <a:spcBef>
                <a:spcPct val="5000"/>
              </a:spcBef>
              <a:buBlip>
                <a:blip r:embed="rId5"/>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fontAlgn="base" hangingPunct="1">
              <a:lnSpc>
                <a:spcPct val="100000"/>
              </a:lnSpc>
              <a:spcBef>
                <a:spcPct val="0"/>
              </a:spcBef>
              <a:spcAft>
                <a:spcPct val="0"/>
              </a:spcAft>
            </a:pPr>
            <a:r>
              <a:rPr lang="en-US" altLang="en-US" sz="1600" smtClean="0">
                <a:solidFill>
                  <a:prstClr val="black"/>
                </a:solidFill>
                <a:latin typeface="Arial" pitchFamily="34" charset="0"/>
                <a:ea typeface="ＭＳ Ｐゴシック" pitchFamily="34" charset="-128"/>
                <a:cs typeface="Arial" pitchFamily="34" charset="0"/>
              </a:rPr>
              <a:t>Award-winning WCM Rick Smith worked with Moore Hospital months before it took a direct hit</a:t>
            </a:r>
          </a:p>
        </p:txBody>
      </p:sp>
    </p:spTree>
    <p:extLst>
      <p:ext uri="{BB962C8B-B14F-4D97-AF65-F5344CB8AC3E}">
        <p14:creationId xmlns:p14="http://schemas.microsoft.com/office/powerpoint/2010/main" val="1529639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609600" y="2514600"/>
            <a:ext cx="7956944"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sp>
        <p:nvSpPr>
          <p:cNvPr id="2" name="Title 1"/>
          <p:cNvSpPr>
            <a:spLocks noGrp="1"/>
          </p:cNvSpPr>
          <p:nvPr>
            <p:ph type="title"/>
          </p:nvPr>
        </p:nvSpPr>
        <p:spPr>
          <a:xfrm>
            <a:off x="685800" y="76200"/>
            <a:ext cx="7620000" cy="1371600"/>
          </a:xfrm>
        </p:spPr>
        <p:txBody>
          <a:bodyPr/>
          <a:lstStyle/>
          <a:p>
            <a:pPr algn="ct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Clr>
                <a:srgbClr val="C00000"/>
              </a:buClr>
              <a:buSzPct val="135000"/>
            </a:pPr>
            <a:endParaRPr lang="en-US" sz="3600" b="1" dirty="0" smtClean="0">
              <a:latin typeface="Arial" panose="020B0604020202020204" pitchFamily="34" charset="0"/>
              <a:cs typeface="Arial" panose="020B0604020202020204" pitchFamily="34" charset="0"/>
            </a:endParaRPr>
          </a:p>
          <a:p>
            <a:pPr marL="0" indent="0" algn="ctr">
              <a:buClr>
                <a:srgbClr val="C00000"/>
              </a:buClr>
              <a:buSzPct val="135000"/>
            </a:pPr>
            <a:r>
              <a:rPr lang="en-US" sz="3600" b="1" dirty="0" smtClean="0">
                <a:latin typeface="Arial" panose="020B0604020202020204" pitchFamily="34" charset="0"/>
                <a:cs typeface="Arial" panose="020B0604020202020204" pitchFamily="34" charset="0"/>
              </a:rPr>
              <a:t>Building a Weather-Ready Nation</a:t>
            </a:r>
            <a:endParaRPr lang="en-US" sz="2400" dirty="0" smtClean="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a:xfrm>
            <a:off x="2209800" y="6513004"/>
            <a:ext cx="6934200" cy="365125"/>
          </a:xfrm>
        </p:spPr>
        <p:txBody>
          <a:bodyPr/>
          <a:lstStyle/>
          <a:p>
            <a:pPr fontAlgn="base">
              <a:spcBef>
                <a:spcPct val="0"/>
              </a:spcBef>
              <a:spcAft>
                <a:spcPct val="0"/>
              </a:spcAft>
              <a:defRPr/>
            </a:pPr>
            <a:endParaRPr lang="en-US" dirty="0">
              <a:solidFill>
                <a:prstClr val="white"/>
              </a:solidFill>
              <a:ea typeface="ＭＳ Ｐゴシック" pitchFamily="34" charset="-128"/>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3</a:t>
            </a:fld>
            <a:endParaRPr lang="en-US" dirty="0"/>
          </a:p>
        </p:txBody>
      </p:sp>
    </p:spTree>
    <p:extLst>
      <p:ext uri="{BB962C8B-B14F-4D97-AF65-F5344CB8AC3E}">
        <p14:creationId xmlns:p14="http://schemas.microsoft.com/office/powerpoint/2010/main" val="2119653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 y="1867422"/>
            <a:ext cx="4191000" cy="1562095"/>
          </a:xfrm>
          <a:prstGeom prst="rect">
            <a:avLst/>
          </a:prstGeom>
          <a:solidFill>
            <a:schemeClr val="accent1">
              <a:lumMod val="40000"/>
              <a:lumOff val="60000"/>
              <a:alpha val="5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235" name="Rectangle 4"/>
          <p:cNvSpPr>
            <a:spLocks noGrp="1" noChangeArrowheads="1"/>
          </p:cNvSpPr>
          <p:nvPr>
            <p:ph type="body" idx="4294967295"/>
          </p:nvPr>
        </p:nvSpPr>
        <p:spPr>
          <a:xfrm>
            <a:off x="160338" y="1466849"/>
            <a:ext cx="4411662" cy="1733551"/>
          </a:xfrm>
        </p:spPr>
        <p:txBody>
          <a:bodyPr/>
          <a:lstStyle/>
          <a:p>
            <a:pPr eaLnBrk="1" hangingPunct="1">
              <a:defRPr/>
            </a:pPr>
            <a:r>
              <a:rPr lang="en-US" sz="2000" b="1" dirty="0" smtClean="0">
                <a:latin typeface="Calibri" panose="020F0502020204030204" pitchFamily="34" charset="0"/>
                <a:cs typeface="Times New Roman" pitchFamily="18" charset="0"/>
              </a:rPr>
              <a:t>November 17, 2013</a:t>
            </a:r>
          </a:p>
          <a:p>
            <a:pPr marL="0" eaLnBrk="1" hangingPunct="1">
              <a:defRPr/>
            </a:pPr>
            <a:r>
              <a:rPr lang="en-US" sz="1600" b="1" dirty="0" smtClean="0">
                <a:latin typeface="Calibri" panose="020F0502020204030204" pitchFamily="34" charset="0"/>
                <a:cs typeface="Times New Roman" pitchFamily="18" charset="0"/>
              </a:rPr>
              <a:t>- 4</a:t>
            </a:r>
            <a:r>
              <a:rPr lang="en-US" sz="1600" b="1" baseline="30000" dirty="0" smtClean="0">
                <a:latin typeface="Calibri" panose="020F0502020204030204" pitchFamily="34" charset="0"/>
                <a:cs typeface="Times New Roman" pitchFamily="18" charset="0"/>
              </a:rPr>
              <a:t>th</a:t>
            </a:r>
            <a:r>
              <a:rPr lang="en-US" sz="1600" b="1" dirty="0" smtClean="0">
                <a:latin typeface="Calibri" panose="020F0502020204030204" pitchFamily="34" charset="0"/>
                <a:cs typeface="Times New Roman" pitchFamily="18" charset="0"/>
              </a:rPr>
              <a:t> Largest November Tornado Outbreak: ~71 </a:t>
            </a:r>
            <a:r>
              <a:rPr lang="en-US" sz="1600" b="1" dirty="0">
                <a:latin typeface="Calibri" panose="020F0502020204030204" pitchFamily="34" charset="0"/>
                <a:cs typeface="Times New Roman" pitchFamily="18" charset="0"/>
              </a:rPr>
              <a:t>tornadoes, </a:t>
            </a:r>
            <a:r>
              <a:rPr lang="en-US" sz="16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itchFamily="18" charset="0"/>
              </a:rPr>
              <a:t>8</a:t>
            </a:r>
            <a:r>
              <a:rPr lang="en-US" sz="1600" b="1" dirty="0" smtClean="0">
                <a:solidFill>
                  <a:srgbClr val="C00000"/>
                </a:solidFill>
                <a:effectLst>
                  <a:outerShdw blurRad="38100" dist="38100" dir="2700000" algn="tl">
                    <a:srgbClr val="000000">
                      <a:alpha val="43137"/>
                    </a:srgbClr>
                  </a:outerShdw>
                </a:effectLst>
                <a:latin typeface="Calibri" panose="020F0502020204030204" pitchFamily="34" charset="0"/>
                <a:cs typeface="Times New Roman" pitchFamily="18" charset="0"/>
              </a:rPr>
              <a:t> </a:t>
            </a:r>
            <a:r>
              <a:rPr lang="en-US" sz="16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itchFamily="18" charset="0"/>
              </a:rPr>
              <a:t>fatalities</a:t>
            </a:r>
          </a:p>
          <a:p>
            <a:pPr marL="0" eaLnBrk="1" hangingPunct="1">
              <a:defRPr/>
            </a:pPr>
            <a:r>
              <a:rPr lang="en-US" sz="1600" b="1" dirty="0" smtClean="0">
                <a:latin typeface="Calibri" panose="020F0502020204030204" pitchFamily="34" charset="0"/>
                <a:cs typeface="Times New Roman" pitchFamily="18" charset="0"/>
              </a:rPr>
              <a:t>- Coordination calls with FEMA and state emergency managers 3 days in advance</a:t>
            </a:r>
          </a:p>
          <a:p>
            <a:pPr marL="0" eaLnBrk="1" hangingPunct="1">
              <a:defRPr/>
            </a:pPr>
            <a:r>
              <a:rPr lang="en-US" sz="1600" b="1" dirty="0" smtClean="0">
                <a:latin typeface="Calibri" panose="020F0502020204030204" pitchFamily="34" charset="0"/>
                <a:cs typeface="Times New Roman" pitchFamily="18" charset="0"/>
              </a:rPr>
              <a:t>- Successful dissemination - Washington, IL</a:t>
            </a:r>
          </a:p>
        </p:txBody>
      </p:sp>
      <p:sp>
        <p:nvSpPr>
          <p:cNvPr id="95237" name="Rectangle 3"/>
          <p:cNvSpPr>
            <a:spLocks noGrp="1" noChangeArrowheads="1"/>
          </p:cNvSpPr>
          <p:nvPr>
            <p:ph type="title" idx="4294967295"/>
          </p:nvPr>
        </p:nvSpPr>
        <p:spPr>
          <a:xfrm>
            <a:off x="228600" y="76200"/>
            <a:ext cx="9144000" cy="1143000"/>
          </a:xfrm>
          <a:effectLst>
            <a:outerShdw dist="35921" dir="2700000" algn="ctr" rotWithShape="0">
              <a:schemeClr val="bg1">
                <a:alpha val="93000"/>
              </a:schemeClr>
            </a:outerShdw>
          </a:effectLst>
        </p:spPr>
        <p:txBody>
          <a:bodyPr/>
          <a:lstStyle/>
          <a:p>
            <a:pPr algn="ctr" eaLnBrk="1" hangingPunct="1">
              <a:defRPr/>
            </a:pPr>
            <a:r>
              <a:rPr lang="en-US" altLang="en-US" sz="3600" b="1" dirty="0" smtClean="0">
                <a:effectLst>
                  <a:outerShdw blurRad="38100" dist="38100" dir="2700000" algn="tl">
                    <a:srgbClr val="04617B"/>
                  </a:outerShdw>
                </a:effectLst>
                <a:latin typeface="Arial" panose="020B0604020202020204" pitchFamily="34" charset="0"/>
                <a:ea typeface="ＭＳ Ｐゴシック" pitchFamily="34" charset="-128"/>
                <a:cs typeface="Arial" panose="020B0604020202020204" pitchFamily="34" charset="0"/>
              </a:rPr>
              <a:t>Information Delivery </a:t>
            </a:r>
            <a:r>
              <a:rPr lang="en-US" altLang="en-US" sz="3600" b="1" dirty="0" smtClean="0">
                <a:effectLst>
                  <a:outerShdw blurRad="38100" dist="38100" dir="2700000" algn="tl">
                    <a:srgbClr val="04617B"/>
                  </a:outerShdw>
                </a:effectLst>
                <a:latin typeface="Arial" panose="020B0604020202020204" pitchFamily="34" charset="0"/>
                <a:ea typeface="ＭＳ Ｐゴシック" pitchFamily="34" charset="-128"/>
                <a:cs typeface="Arial" panose="020B0604020202020204" pitchFamily="34" charset="0"/>
                <a:sym typeface="Wingdings" panose="05000000000000000000" pitchFamily="2" charset="2"/>
              </a:rPr>
              <a:t> Success</a:t>
            </a:r>
            <a:r>
              <a:rPr lang="en-US" altLang="en-US" sz="2400" b="1" dirty="0" smtClean="0">
                <a:latin typeface="Arial" panose="020B0604020202020204" pitchFamily="34" charset="0"/>
                <a:ea typeface="ＭＳ Ｐゴシック" pitchFamily="34" charset="-128"/>
                <a:cs typeface="Arial" panose="020B0604020202020204" pitchFamily="34" charset="0"/>
              </a:rPr>
              <a:t/>
            </a:r>
            <a:br>
              <a:rPr lang="en-US" altLang="en-US" sz="2400" b="1" dirty="0" smtClean="0">
                <a:latin typeface="Arial" panose="020B0604020202020204" pitchFamily="34" charset="0"/>
                <a:ea typeface="ＭＳ Ｐゴシック" pitchFamily="34" charset="-128"/>
                <a:cs typeface="Arial" panose="020B0604020202020204" pitchFamily="34" charset="0"/>
              </a:rPr>
            </a:br>
            <a:r>
              <a:rPr lang="en-US" altLang="en-US" sz="2800" b="1" dirty="0" smtClean="0">
                <a:effectLst>
                  <a:outerShdw blurRad="38100" dist="38100" dir="2700000" algn="tl">
                    <a:srgbClr val="04617B"/>
                  </a:outerShdw>
                </a:effectLst>
                <a:latin typeface="Arial" panose="020B0604020202020204" pitchFamily="34" charset="0"/>
                <a:ea typeface="ＭＳ Ｐゴシック" pitchFamily="34" charset="-128"/>
                <a:cs typeface="Arial" panose="020B0604020202020204" pitchFamily="34" charset="0"/>
              </a:rPr>
              <a:t>Midwest Tornado Outbreak</a:t>
            </a:r>
          </a:p>
        </p:txBody>
      </p:sp>
      <p:sp>
        <p:nvSpPr>
          <p:cNvPr id="46085" name="Slide Number Placeholder 12"/>
          <p:cNvSpPr>
            <a:spLocks noGrp="1"/>
          </p:cNvSpPr>
          <p:nvPr>
            <p:ph type="sldNum" sz="quarter" idx="10"/>
          </p:nvPr>
        </p:nvSpPr>
        <p:spPr>
          <a:xfrm>
            <a:off x="7239000" y="6545263"/>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3"/>
              </a:buBlip>
              <a:defRPr sz="2000">
                <a:solidFill>
                  <a:srgbClr val="083763"/>
                </a:solidFill>
                <a:latin typeface="Franklin Gothic Medium Cond" pitchFamily="34" charset="0"/>
              </a:defRPr>
            </a:lvl2pPr>
            <a:lvl3pPr marL="1143000" indent="-228600" eaLnBrk="0" hangingPunct="0">
              <a:spcBef>
                <a:spcPct val="5000"/>
              </a:spcBef>
              <a:buBlip>
                <a:blip r:embed="rId4"/>
              </a:buBlip>
              <a:defRPr>
                <a:solidFill>
                  <a:srgbClr val="083763"/>
                </a:solidFill>
                <a:latin typeface="Franklin Gothic Medium Cond" pitchFamily="34" charset="0"/>
              </a:defRPr>
            </a:lvl3pPr>
            <a:lvl4pPr marL="1600200" indent="-228600" eaLnBrk="0" hangingPunct="0">
              <a:spcBef>
                <a:spcPct val="5000"/>
              </a:spcBef>
              <a:buBlip>
                <a:blip r:embed="rId5"/>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hangingPunct="1">
              <a:lnSpc>
                <a:spcPct val="100000"/>
              </a:lnSpc>
              <a:spcBef>
                <a:spcPct val="0"/>
              </a:spcBef>
            </a:pPr>
            <a:fld id="{5FCF96E1-92DA-4258-BC19-7E57ED9C40B2}" type="slidenum">
              <a:rPr lang="en-US" altLang="en-US" sz="1400" b="1" smtClean="0">
                <a:solidFill>
                  <a:srgbClr val="FFFFFF"/>
                </a:solidFill>
                <a:latin typeface="Calibri" pitchFamily="34" charset="0"/>
              </a:rPr>
              <a:pPr eaLnBrk="1" hangingPunct="1">
                <a:lnSpc>
                  <a:spcPct val="100000"/>
                </a:lnSpc>
                <a:spcBef>
                  <a:spcPct val="0"/>
                </a:spcBef>
              </a:pPr>
              <a:t>30</a:t>
            </a:fld>
            <a:endParaRPr lang="en-US" altLang="en-US" sz="1400" b="1" smtClean="0">
              <a:solidFill>
                <a:srgbClr val="FFFFFF"/>
              </a:solidFill>
              <a:latin typeface="Calibri" pitchFamily="34" charset="0"/>
            </a:endParaRPr>
          </a:p>
        </p:txBody>
      </p:sp>
      <p:pic>
        <p:nvPicPr>
          <p:cNvPr id="46086" name="Picture 6" descr="Day 4-8 Severe Weather Outlook Graphics Issued on Nov 14, 2013"/>
          <p:cNvPicPr>
            <a:picLocks noChangeArrowheads="1"/>
          </p:cNvPicPr>
          <p:nvPr/>
        </p:nvPicPr>
        <p:blipFill>
          <a:blip r:embed="rId6">
            <a:extLst>
              <a:ext uri="{28A0092B-C50C-407E-A947-70E740481C1C}">
                <a14:useLocalDpi xmlns:a14="http://schemas.microsoft.com/office/drawing/2010/main" val="0"/>
              </a:ext>
            </a:extLst>
          </a:blip>
          <a:srcRect l="54565" t="10255" r="5594" b="10211"/>
          <a:stretch>
            <a:fillRect/>
          </a:stretch>
        </p:blipFill>
        <p:spPr bwMode="auto">
          <a:xfrm>
            <a:off x="49213" y="3505200"/>
            <a:ext cx="2286000" cy="283464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087" name="Picture 2" descr="http://cdn.wrn.com/wp-content/uploads/2013/03/030413aler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6" y="1314454"/>
            <a:ext cx="24860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AutoShape 10" descr="https://mail.google.com/mail/u/0/?ui=2&amp;ik=08c28ffdb2&amp;view=att&amp;th=142779d3473c572c&amp;attid=0.1.2&amp;disp=emb&amp;zw&amp;atsh=1"/>
          <p:cNvSpPr>
            <a:spLocks noChangeAspect="1" noChangeArrowheads="1"/>
          </p:cNvSpPr>
          <p:nvPr/>
        </p:nvSpPr>
        <p:spPr bwMode="auto">
          <a:xfrm>
            <a:off x="15557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3"/>
              </a:buBlip>
              <a:defRPr sz="2000">
                <a:solidFill>
                  <a:srgbClr val="083763"/>
                </a:solidFill>
                <a:latin typeface="Franklin Gothic Medium Cond" pitchFamily="34" charset="0"/>
              </a:defRPr>
            </a:lvl2pPr>
            <a:lvl3pPr marL="1143000" indent="-228600" eaLnBrk="0" hangingPunct="0">
              <a:spcBef>
                <a:spcPct val="5000"/>
              </a:spcBef>
              <a:buBlip>
                <a:blip r:embed="rId4"/>
              </a:buBlip>
              <a:defRPr>
                <a:solidFill>
                  <a:srgbClr val="083763"/>
                </a:solidFill>
                <a:latin typeface="Franklin Gothic Medium Cond" pitchFamily="34" charset="0"/>
              </a:defRPr>
            </a:lvl3pPr>
            <a:lvl4pPr marL="1600200" indent="-228600" eaLnBrk="0" hangingPunct="0">
              <a:spcBef>
                <a:spcPct val="5000"/>
              </a:spcBef>
              <a:buBlip>
                <a:blip r:embed="rId5"/>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hangingPunct="1">
              <a:lnSpc>
                <a:spcPct val="100000"/>
              </a:lnSpc>
              <a:spcBef>
                <a:spcPct val="0"/>
              </a:spcBef>
            </a:pPr>
            <a:endParaRPr lang="en-US" altLang="en-US" sz="1800">
              <a:solidFill>
                <a:srgbClr val="FFFFFF"/>
              </a:solidFill>
              <a:latin typeface="Franklin Gothic Book" pitchFamily="34" charset="0"/>
            </a:endParaRPr>
          </a:p>
        </p:txBody>
      </p:sp>
      <p:pic>
        <p:nvPicPr>
          <p:cNvPr id="46089" name="Picture 4" descr="20131116 0700 UTC Day 2 Outlook Graphic"/>
          <p:cNvPicPr>
            <a:picLocks noChangeArrowheads="1"/>
          </p:cNvPicPr>
          <p:nvPr/>
        </p:nvPicPr>
        <p:blipFill>
          <a:blip r:embed="rId8">
            <a:extLst>
              <a:ext uri="{28A0092B-C50C-407E-A947-70E740481C1C}">
                <a14:useLocalDpi xmlns:a14="http://schemas.microsoft.com/office/drawing/2010/main" val="0"/>
              </a:ext>
            </a:extLst>
          </a:blip>
          <a:srcRect l="54738" t="10005" r="5312" b="10358"/>
          <a:stretch>
            <a:fillRect/>
          </a:stretch>
        </p:blipFill>
        <p:spPr bwMode="auto">
          <a:xfrm>
            <a:off x="1492250" y="3505200"/>
            <a:ext cx="2286000" cy="283464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090" name="Picture 2" descr="20131117 1300 UTC Day 1 Outlook Graphic"/>
          <p:cNvPicPr>
            <a:picLocks noChangeArrowheads="1"/>
          </p:cNvPicPr>
          <p:nvPr/>
        </p:nvPicPr>
        <p:blipFill>
          <a:blip r:embed="rId9">
            <a:extLst>
              <a:ext uri="{28A0092B-C50C-407E-A947-70E740481C1C}">
                <a14:useLocalDpi xmlns:a14="http://schemas.microsoft.com/office/drawing/2010/main" val="0"/>
              </a:ext>
            </a:extLst>
          </a:blip>
          <a:srcRect l="54773" t="10439" r="5304" b="10538"/>
          <a:stretch>
            <a:fillRect/>
          </a:stretch>
        </p:blipFill>
        <p:spPr bwMode="auto">
          <a:xfrm>
            <a:off x="3079750" y="3505200"/>
            <a:ext cx="2286000" cy="283464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091" name="Picture 7"/>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4724401" y="3505200"/>
            <a:ext cx="2286000" cy="283464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6092" name="Picture 8" descr="http://www.spc.noaa.gov/products/outlook/archive/2013/day1otlk_v_20131117_1300.gif"/>
          <p:cNvPicPr>
            <a:picLocks noChangeArrowheads="1"/>
          </p:cNvPicPr>
          <p:nvPr/>
        </p:nvPicPr>
        <p:blipFill>
          <a:blip r:embed="rId11">
            <a:extLst>
              <a:ext uri="{28A0092B-C50C-407E-A947-70E740481C1C}">
                <a14:useLocalDpi xmlns:a14="http://schemas.microsoft.com/office/drawing/2010/main" val="0"/>
              </a:ext>
            </a:extLst>
          </a:blip>
          <a:srcRect l="54623" t="9782" b="10854"/>
          <a:stretch>
            <a:fillRect/>
          </a:stretch>
        </p:blipFill>
        <p:spPr bwMode="auto">
          <a:xfrm>
            <a:off x="6629400" y="3505200"/>
            <a:ext cx="2286000" cy="283464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4"/>
          <p:cNvSpPr txBox="1">
            <a:spLocks noChangeArrowheads="1"/>
          </p:cNvSpPr>
          <p:nvPr/>
        </p:nvSpPr>
        <p:spPr bwMode="auto">
          <a:xfrm>
            <a:off x="304806" y="5486403"/>
            <a:ext cx="10588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3"/>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4"/>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5"/>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eaLnBrk="1" hangingPunct="1">
              <a:defRPr/>
            </a:pPr>
            <a:r>
              <a:rPr lang="en-US" sz="2000" b="1" kern="0" dirty="0" smtClean="0">
                <a:latin typeface="Calibri" panose="020F0502020204030204" pitchFamily="34" charset="0"/>
                <a:cs typeface="Times New Roman" pitchFamily="18" charset="0"/>
              </a:rPr>
              <a:t>4 Days</a:t>
            </a:r>
            <a:r>
              <a:rPr lang="en-US" sz="1200" b="1" kern="0" dirty="0" smtClean="0">
                <a:latin typeface="Calibri" panose="020F0502020204030204" pitchFamily="34" charset="0"/>
                <a:cs typeface="Times New Roman" pitchFamily="18" charset="0"/>
              </a:rPr>
              <a:t>	</a:t>
            </a:r>
          </a:p>
        </p:txBody>
      </p:sp>
      <p:sp>
        <p:nvSpPr>
          <p:cNvPr id="25" name="Rectangle 4"/>
          <p:cNvSpPr txBox="1">
            <a:spLocks noChangeArrowheads="1"/>
          </p:cNvSpPr>
          <p:nvPr/>
        </p:nvSpPr>
        <p:spPr bwMode="auto">
          <a:xfrm>
            <a:off x="1676400" y="5494339"/>
            <a:ext cx="137160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3"/>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4"/>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5"/>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eaLnBrk="1" hangingPunct="1">
              <a:defRPr/>
            </a:pPr>
            <a:r>
              <a:rPr lang="en-US" sz="2000" b="1" kern="0" dirty="0" smtClean="0">
                <a:latin typeface="Calibri" panose="020F0502020204030204" pitchFamily="34" charset="0"/>
                <a:cs typeface="Times New Roman" pitchFamily="18" charset="0"/>
              </a:rPr>
              <a:t>36 Hours</a:t>
            </a:r>
            <a:endParaRPr lang="en-US" sz="1200" b="1" kern="0" dirty="0" smtClean="0">
              <a:latin typeface="Calibri" panose="020F0502020204030204" pitchFamily="34" charset="0"/>
              <a:cs typeface="Times New Roman" pitchFamily="18" charset="0"/>
            </a:endParaRPr>
          </a:p>
        </p:txBody>
      </p:sp>
      <p:sp>
        <p:nvSpPr>
          <p:cNvPr id="26" name="Rectangle 4"/>
          <p:cNvSpPr txBox="1">
            <a:spLocks noChangeArrowheads="1"/>
          </p:cNvSpPr>
          <p:nvPr/>
        </p:nvSpPr>
        <p:spPr bwMode="auto">
          <a:xfrm>
            <a:off x="3276600" y="5500691"/>
            <a:ext cx="1371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3"/>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4"/>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5"/>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eaLnBrk="1" hangingPunct="1">
              <a:defRPr/>
            </a:pPr>
            <a:r>
              <a:rPr lang="en-US" sz="2000" b="1" kern="0" dirty="0" smtClean="0">
                <a:latin typeface="Calibri" panose="020F0502020204030204" pitchFamily="34" charset="0"/>
                <a:cs typeface="Times New Roman" pitchFamily="18" charset="0"/>
              </a:rPr>
              <a:t>12 Hours</a:t>
            </a:r>
            <a:endParaRPr lang="en-US" sz="1200" b="1" kern="0" dirty="0" smtClean="0">
              <a:latin typeface="Calibri" panose="020F0502020204030204" pitchFamily="34" charset="0"/>
              <a:cs typeface="Times New Roman" pitchFamily="18" charset="0"/>
            </a:endParaRPr>
          </a:p>
        </p:txBody>
      </p:sp>
      <p:pic>
        <p:nvPicPr>
          <p:cNvPr id="46096"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70750" y="871539"/>
            <a:ext cx="179863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62475" y="1943105"/>
            <a:ext cx="2362200" cy="276999"/>
          </a:xfrm>
          <a:prstGeom prst="rect">
            <a:avLst/>
          </a:prstGeom>
          <a:noFill/>
        </p:spPr>
        <p:txBody>
          <a:bodyPr wrap="square" rtlCol="0">
            <a:spAutoFit/>
          </a:bodyPr>
          <a:lstStyle/>
          <a:p>
            <a:r>
              <a:rPr lang="en-US" sz="1200" b="1" dirty="0">
                <a:solidFill>
                  <a:prstClr val="black"/>
                </a:solidFill>
                <a:effectLst>
                  <a:outerShdw blurRad="38100" dist="38100" dir="2700000" algn="tl">
                    <a:srgbClr val="000000">
                      <a:alpha val="43137"/>
                    </a:srgbClr>
                  </a:outerShdw>
                </a:effectLst>
              </a:rPr>
              <a:t>Wireless Emergency Alerts (WEA)</a:t>
            </a:r>
          </a:p>
        </p:txBody>
      </p:sp>
      <p:sp>
        <p:nvSpPr>
          <p:cNvPr id="3" name="TextBox 2"/>
          <p:cNvSpPr txBox="1"/>
          <p:nvPr/>
        </p:nvSpPr>
        <p:spPr>
          <a:xfrm>
            <a:off x="304800" y="5943600"/>
            <a:ext cx="8764588" cy="738664"/>
          </a:xfrm>
          <a:prstGeom prst="rect">
            <a:avLst/>
          </a:prstGeom>
          <a:noFill/>
        </p:spPr>
        <p:txBody>
          <a:bodyPr wrap="square" rtlCol="0">
            <a:spAutoFit/>
          </a:bodyPr>
          <a:lstStyle/>
          <a:p>
            <a:endParaRPr lang="en-US" sz="1400" b="1" dirty="0">
              <a:solidFill>
                <a:srgbClr val="34164A"/>
              </a:solidFill>
              <a:sym typeface="Wingdings" panose="05000000000000000000" pitchFamily="2" charset="2"/>
            </a:endParaRPr>
          </a:p>
          <a:p>
            <a:endParaRPr lang="en-US" sz="1400" b="1" dirty="0">
              <a:solidFill>
                <a:srgbClr val="34164A"/>
              </a:solidFill>
              <a:sym typeface="Wingdings" panose="05000000000000000000" pitchFamily="2" charset="2"/>
            </a:endParaRPr>
          </a:p>
          <a:p>
            <a:endParaRPr lang="en-US" sz="1400" b="1" dirty="0">
              <a:solidFill>
                <a:srgbClr val="34164A"/>
              </a:solidFill>
            </a:endParaRPr>
          </a:p>
        </p:txBody>
      </p:sp>
    </p:spTree>
    <p:extLst>
      <p:ext uri="{BB962C8B-B14F-4D97-AF65-F5344CB8AC3E}">
        <p14:creationId xmlns:p14="http://schemas.microsoft.com/office/powerpoint/2010/main" val="146863222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1308100" y="1700494"/>
            <a:ext cx="6388100" cy="485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76200"/>
            <a:ext cx="7620000" cy="1371600"/>
          </a:xfrm>
        </p:spPr>
        <p:txBody>
          <a:bodyPr/>
          <a:lstStyle/>
          <a:p>
            <a:pPr algn="ct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Clr>
                <a:srgbClr val="C00000"/>
              </a:buClr>
              <a:buSzPct val="135000"/>
            </a:pPr>
            <a:r>
              <a:rPr lang="en-US" sz="3600" b="1" dirty="0" smtClean="0">
                <a:latin typeface="Arial" panose="020B0604020202020204" pitchFamily="34" charset="0"/>
                <a:cs typeface="Arial" panose="020B0604020202020204" pitchFamily="34" charset="0"/>
              </a:rPr>
              <a:t>Engaging the Entire Weather Enterprise</a:t>
            </a:r>
          </a:p>
          <a:p>
            <a:pPr marL="0" indent="0" algn="ctr">
              <a:buClr>
                <a:srgbClr val="C00000"/>
              </a:buClr>
              <a:buSzPct val="135000"/>
            </a:pPr>
            <a:endParaRPr lang="en-US" sz="3600" b="1" dirty="0">
              <a:latin typeface="Arial" panose="020B0604020202020204" pitchFamily="34" charset="0"/>
              <a:cs typeface="Arial" panose="020B0604020202020204" pitchFamily="34" charset="0"/>
            </a:endParaRPr>
          </a:p>
          <a:p>
            <a:pPr marL="0" indent="0" algn="ctr">
              <a:buClr>
                <a:srgbClr val="C00000"/>
              </a:buClr>
              <a:buSzPct val="135000"/>
            </a:pPr>
            <a:r>
              <a:rPr lang="en-US" sz="3600" b="1" dirty="0" smtClean="0">
                <a:latin typeface="Arial" panose="020B0604020202020204" pitchFamily="34" charset="0"/>
                <a:cs typeface="Arial" panose="020B0604020202020204" pitchFamily="34" charset="0"/>
              </a:rPr>
              <a:t>Weather-Ready Nation      Ambassador Initiative</a:t>
            </a:r>
            <a:endParaRPr lang="en-US" sz="240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a:xfrm>
            <a:off x="7010400" y="6553200"/>
            <a:ext cx="2133600" cy="304800"/>
          </a:xfrm>
        </p:spPr>
        <p:txBody>
          <a:bodyPr/>
          <a:lstStyle/>
          <a:p>
            <a:pPr>
              <a:defRPr/>
            </a:pPr>
            <a:fld id="{31B59446-CD9C-4D3A-8872-F4EB2BE6D7CB}" type="slidenum">
              <a:rPr lang="en-US" smtClean="0"/>
              <a:pPr>
                <a:defRPr/>
              </a:pPr>
              <a:t>31</a:t>
            </a:fld>
            <a:endParaRPr lang="en-US" dirty="0"/>
          </a:p>
        </p:txBody>
      </p:sp>
    </p:spTree>
    <p:extLst>
      <p:ext uri="{BB962C8B-B14F-4D97-AF65-F5344CB8AC3E}">
        <p14:creationId xmlns:p14="http://schemas.microsoft.com/office/powerpoint/2010/main" val="22807747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524000" y="386219"/>
            <a:ext cx="7620000" cy="1066800"/>
          </a:xfrm>
        </p:spPr>
        <p:txBody>
          <a:bodyPr/>
          <a:lstStyle/>
          <a:p>
            <a:pPr algn="ctr">
              <a:defRPr/>
            </a:pP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Build a Weather-Ready Nation</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“Can’t </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 It </a:t>
            </a: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Alone”</a:t>
            </a:r>
            <a:r>
              <a:rPr 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2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9156" name="Slide Number Placeholder 5"/>
          <p:cNvSpPr>
            <a:spLocks noGrp="1"/>
          </p:cNvSpPr>
          <p:nvPr>
            <p:ph type="sldNum" sz="quarter" idx="12"/>
          </p:nvPr>
        </p:nvSpPr>
        <p:spPr>
          <a:xfrm>
            <a:off x="6999288" y="6561138"/>
            <a:ext cx="2133600" cy="320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Medium" pitchFamily="34" charset="0"/>
              </a:defRPr>
            </a:lvl1pPr>
            <a:lvl2pPr marL="742950" indent="-285750" eaLnBrk="0" hangingPunct="0">
              <a:spcBef>
                <a:spcPct val="5000"/>
              </a:spcBef>
              <a:buBlip>
                <a:blip r:embed="rId3"/>
              </a:buBlip>
              <a:defRPr sz="2000">
                <a:solidFill>
                  <a:srgbClr val="083763"/>
                </a:solidFill>
                <a:latin typeface="Franklin Gothic Medium Cond" pitchFamily="34" charset="0"/>
              </a:defRPr>
            </a:lvl2pPr>
            <a:lvl3pPr marL="1143000" indent="-228600" eaLnBrk="0" hangingPunct="0">
              <a:spcBef>
                <a:spcPct val="5000"/>
              </a:spcBef>
              <a:buBlip>
                <a:blip r:embed="rId4"/>
              </a:buBlip>
              <a:defRPr>
                <a:solidFill>
                  <a:srgbClr val="083763"/>
                </a:solidFill>
                <a:latin typeface="Franklin Gothic Medium Cond" pitchFamily="34" charset="0"/>
              </a:defRPr>
            </a:lvl3pPr>
            <a:lvl4pPr marL="1600200" indent="-228600" eaLnBrk="0" hangingPunct="0">
              <a:spcBef>
                <a:spcPct val="5000"/>
              </a:spcBef>
              <a:buBlip>
                <a:blip r:embed="rId5"/>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eaLnBrk="1" hangingPunct="1">
              <a:lnSpc>
                <a:spcPct val="100000"/>
              </a:lnSpc>
              <a:spcBef>
                <a:spcPct val="0"/>
              </a:spcBef>
              <a:defRPr/>
            </a:pPr>
            <a:fld id="{CB712C81-40E4-4BAE-AACF-B3BDBA5C4FF0}" type="slidenum">
              <a:rPr lang="en-US" altLang="en-US" sz="1400" b="1" smtClean="0">
                <a:solidFill>
                  <a:prstClr val="white"/>
                </a:solidFill>
                <a:latin typeface="Calibri" pitchFamily="34" charset="0"/>
                <a:ea typeface="ＭＳ Ｐゴシック" pitchFamily="34" charset="-128"/>
              </a:rPr>
              <a:pPr eaLnBrk="1" hangingPunct="1">
                <a:lnSpc>
                  <a:spcPct val="100000"/>
                </a:lnSpc>
                <a:spcBef>
                  <a:spcPct val="0"/>
                </a:spcBef>
                <a:defRPr/>
              </a:pPr>
              <a:t>32</a:t>
            </a:fld>
            <a:endParaRPr lang="en-US" altLang="en-US" sz="1400" b="1" smtClean="0">
              <a:solidFill>
                <a:prstClr val="white"/>
              </a:solidFill>
              <a:latin typeface="Calibri" pitchFamily="34" charset="0"/>
              <a:ea typeface="ＭＳ Ｐゴシック" pitchFamily="34" charset="-128"/>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676400"/>
            <a:ext cx="9067800" cy="3962400"/>
          </a:xfrm>
          <a:prstGeom prst="rect">
            <a:avLst/>
          </a:prstGeom>
        </p:spPr>
      </p:pic>
      <p:sp>
        <p:nvSpPr>
          <p:cNvPr id="3" name="TextBox 2"/>
          <p:cNvSpPr txBox="1"/>
          <p:nvPr/>
        </p:nvSpPr>
        <p:spPr>
          <a:xfrm>
            <a:off x="76200" y="1447800"/>
            <a:ext cx="9067800" cy="400110"/>
          </a:xfrm>
          <a:prstGeom prst="rect">
            <a:avLst/>
          </a:prstGeom>
          <a:noFill/>
        </p:spPr>
        <p:txBody>
          <a:bodyPr wrap="square" rtlCol="0">
            <a:spAutoFit/>
          </a:bodyPr>
          <a:lstStyle/>
          <a:p>
            <a:pPr algn="ctr"/>
            <a:r>
              <a:rPr lang="en-US" sz="2000" b="1" i="1" kern="0" dirty="0">
                <a:solidFill>
                  <a:prstClr val="black"/>
                </a:solidFill>
                <a:effectLst>
                  <a:outerShdw blurRad="38100" dist="38100" dir="2700000" algn="tl">
                    <a:srgbClr val="000000">
                      <a:alpha val="43137"/>
                    </a:srgbClr>
                  </a:outerShdw>
                </a:effectLst>
                <a:latin typeface="Calibri" pitchFamily="34" charset="0"/>
              </a:rPr>
              <a:t>Demands Partnerships</a:t>
            </a:r>
            <a:endParaRPr lang="en-US" sz="2000" i="1" dirty="0">
              <a:solidFill>
                <a:prstClr val="black"/>
              </a:solidFill>
            </a:endParaRPr>
          </a:p>
        </p:txBody>
      </p:sp>
      <p:sp>
        <p:nvSpPr>
          <p:cNvPr id="7" name="Content Placeholder 2"/>
          <p:cNvSpPr>
            <a:spLocks noGrp="1"/>
          </p:cNvSpPr>
          <p:nvPr>
            <p:ph idx="1"/>
          </p:nvPr>
        </p:nvSpPr>
        <p:spPr>
          <a:xfrm>
            <a:off x="0" y="5475228"/>
            <a:ext cx="9144000" cy="1085910"/>
          </a:xfrm>
        </p:spPr>
        <p:txBody>
          <a:bodyPr anchor="ctr"/>
          <a:lstStyle/>
          <a:p>
            <a:pPr algn="ctr"/>
            <a:r>
              <a:rPr lang="en-US" sz="2400" dirty="0" smtClean="0"/>
              <a:t>NWS Ambassadors Initiative formally recognizes partnerships dedicated to building a Weather-Ready Nation</a:t>
            </a:r>
            <a:endParaRPr lang="en-US" sz="2400" dirty="0"/>
          </a:p>
        </p:txBody>
      </p:sp>
    </p:spTree>
    <p:extLst>
      <p:ext uri="{BB962C8B-B14F-4D97-AF65-F5344CB8AC3E}">
        <p14:creationId xmlns:p14="http://schemas.microsoft.com/office/powerpoint/2010/main" val="3563205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Weather-Ready Nation Ambassadors</a:t>
            </a:r>
            <a:endParaRPr lang="en-US" sz="3600" dirty="0"/>
          </a:p>
        </p:txBody>
      </p:sp>
      <p:sp>
        <p:nvSpPr>
          <p:cNvPr id="5" name="Slide Number Placeholder 4"/>
          <p:cNvSpPr>
            <a:spLocks noGrp="1"/>
          </p:cNvSpPr>
          <p:nvPr>
            <p:ph type="sldNum" sz="quarter" idx="12"/>
          </p:nvPr>
        </p:nvSpPr>
        <p:spPr/>
        <p:txBody>
          <a:bodyPr/>
          <a:lstStyle/>
          <a:p>
            <a:pPr>
              <a:defRPr/>
            </a:pPr>
            <a:fld id="{01FC1F9A-ECE0-4164-923F-B840863BAB5D}" type="slidenum">
              <a:rPr lang="en-US" smtClean="0"/>
              <a:pPr>
                <a:defRPr/>
              </a:pPr>
              <a:t>33</a:t>
            </a:fld>
            <a:endParaRPr lang="en-US"/>
          </a:p>
        </p:txBody>
      </p:sp>
      <p:sp>
        <p:nvSpPr>
          <p:cNvPr id="6" name="Content Placeholder 5"/>
          <p:cNvSpPr>
            <a:spLocks noGrp="1"/>
          </p:cNvSpPr>
          <p:nvPr>
            <p:ph idx="1"/>
          </p:nvPr>
        </p:nvSpPr>
        <p:spPr>
          <a:xfrm>
            <a:off x="0" y="1600200"/>
            <a:ext cx="5181600" cy="4191000"/>
          </a:xfrm>
        </p:spPr>
        <p:txBody>
          <a:bodyPr/>
          <a:lstStyle/>
          <a:p>
            <a:pPr marL="628650">
              <a:buClr>
                <a:srgbClr val="C00000"/>
              </a:buClr>
              <a:buFont typeface="Arial" panose="020B0604020202020204" pitchFamily="34" charset="0"/>
              <a:buChar char="•"/>
              <a:defRPr/>
            </a:pPr>
            <a:r>
              <a:rPr lang="en-US" altLang="en-US" sz="2000" b="1" dirty="0">
                <a:solidFill>
                  <a:srgbClr val="002060"/>
                </a:solidFill>
                <a:latin typeface="Calibri" pitchFamily="34" charset="0"/>
                <a:ea typeface="Calibri" pitchFamily="34" charset="0"/>
                <a:cs typeface="Calibri" pitchFamily="34" charset="0"/>
              </a:rPr>
              <a:t>Who can be a part of and contribute toward building a Weather-Ready </a:t>
            </a:r>
            <a:r>
              <a:rPr lang="en-US" altLang="en-US" sz="2000" b="1" dirty="0" smtClean="0">
                <a:solidFill>
                  <a:srgbClr val="002060"/>
                </a:solidFill>
                <a:latin typeface="Calibri" pitchFamily="34" charset="0"/>
                <a:ea typeface="Calibri" pitchFamily="34" charset="0"/>
                <a:cs typeface="Calibri" pitchFamily="34" charset="0"/>
              </a:rPr>
              <a:t>Nation?</a:t>
            </a:r>
          </a:p>
          <a:p>
            <a:pPr marL="800100" lvl="1">
              <a:buClr>
                <a:srgbClr val="C00000"/>
              </a:buClr>
              <a:buFont typeface="Arial" panose="020B0604020202020204" pitchFamily="34" charset="0"/>
              <a:buChar char="•"/>
              <a:defRPr/>
            </a:pPr>
            <a:r>
              <a:rPr lang="en-US" altLang="en-US" sz="1600" dirty="0" smtClean="0">
                <a:solidFill>
                  <a:srgbClr val="002060"/>
                </a:solidFill>
                <a:latin typeface="Calibri" pitchFamily="34" charset="0"/>
              </a:rPr>
              <a:t>Government (federal/state/local)</a:t>
            </a:r>
          </a:p>
          <a:p>
            <a:pPr marL="800100" lvl="1">
              <a:buClr>
                <a:srgbClr val="C00000"/>
              </a:buClr>
              <a:buFont typeface="Arial" panose="020B0604020202020204" pitchFamily="34" charset="0"/>
              <a:buChar char="•"/>
              <a:defRPr/>
            </a:pPr>
            <a:r>
              <a:rPr lang="en-US" altLang="en-US" sz="1600" dirty="0" smtClean="0">
                <a:solidFill>
                  <a:srgbClr val="002060"/>
                </a:solidFill>
                <a:latin typeface="Calibri" pitchFamily="34" charset="0"/>
              </a:rPr>
              <a:t>Weather</a:t>
            </a:r>
            <a:r>
              <a:rPr lang="en-US" altLang="en-US" sz="1600" dirty="0">
                <a:solidFill>
                  <a:srgbClr val="002060"/>
                </a:solidFill>
                <a:latin typeface="Calibri" pitchFamily="34" charset="0"/>
              </a:rPr>
              <a:t>, Water, Climate </a:t>
            </a:r>
            <a:r>
              <a:rPr lang="en-US" altLang="en-US" sz="1600" dirty="0" smtClean="0">
                <a:solidFill>
                  <a:srgbClr val="002060"/>
                </a:solidFill>
                <a:latin typeface="Calibri" pitchFamily="34" charset="0"/>
              </a:rPr>
              <a:t>Enterprise</a:t>
            </a:r>
          </a:p>
          <a:p>
            <a:pPr marL="800100" lvl="1">
              <a:buClr>
                <a:srgbClr val="C00000"/>
              </a:buClr>
              <a:buFont typeface="Arial" panose="020B0604020202020204" pitchFamily="34" charset="0"/>
              <a:buChar char="•"/>
              <a:defRPr/>
            </a:pPr>
            <a:r>
              <a:rPr lang="en-US" altLang="en-US" sz="1600" dirty="0" smtClean="0">
                <a:solidFill>
                  <a:srgbClr val="002060"/>
                </a:solidFill>
                <a:latin typeface="Calibri" pitchFamily="34" charset="0"/>
              </a:rPr>
              <a:t>Academia &amp; educators</a:t>
            </a:r>
          </a:p>
          <a:p>
            <a:pPr marL="800100" lvl="1">
              <a:buClr>
                <a:srgbClr val="C00000"/>
              </a:buClr>
              <a:buFont typeface="Arial" panose="020B0604020202020204" pitchFamily="34" charset="0"/>
              <a:buChar char="•"/>
              <a:defRPr/>
            </a:pPr>
            <a:r>
              <a:rPr lang="en-US" altLang="en-US" sz="1600" dirty="0" smtClean="0">
                <a:solidFill>
                  <a:srgbClr val="002060"/>
                </a:solidFill>
                <a:latin typeface="Calibri" pitchFamily="34" charset="0"/>
              </a:rPr>
              <a:t>Businesses </a:t>
            </a:r>
            <a:r>
              <a:rPr lang="en-US" altLang="en-US" sz="1600" dirty="0">
                <a:solidFill>
                  <a:srgbClr val="002060"/>
                </a:solidFill>
                <a:latin typeface="Calibri" pitchFamily="34" charset="0"/>
              </a:rPr>
              <a:t>&amp; non-profits</a:t>
            </a:r>
          </a:p>
          <a:p>
            <a:pPr marL="628650">
              <a:buClr>
                <a:srgbClr val="C00000"/>
              </a:buClr>
              <a:buFont typeface="Arial" panose="020B0604020202020204" pitchFamily="34" charset="0"/>
              <a:buChar char="•"/>
              <a:defRPr/>
            </a:pPr>
            <a:r>
              <a:rPr lang="en-US" altLang="en-US" sz="2000" b="1" dirty="0">
                <a:solidFill>
                  <a:srgbClr val="002060"/>
                </a:solidFill>
                <a:latin typeface="Calibri" pitchFamily="34" charset="0"/>
                <a:ea typeface="Calibri" pitchFamily="34" charset="0"/>
                <a:cs typeface="Calibri" pitchFamily="34" charset="0"/>
              </a:rPr>
              <a:t>Formal recognition of organizations that work with NOAA toward building a Weather-Ready </a:t>
            </a:r>
            <a:r>
              <a:rPr lang="en-US" altLang="en-US" sz="2000" b="1" dirty="0" smtClean="0">
                <a:solidFill>
                  <a:srgbClr val="002060"/>
                </a:solidFill>
                <a:latin typeface="Calibri" pitchFamily="34" charset="0"/>
                <a:ea typeface="Calibri" pitchFamily="34" charset="0"/>
                <a:cs typeface="Calibri" pitchFamily="34" charset="0"/>
              </a:rPr>
              <a:t>Nation</a:t>
            </a:r>
          </a:p>
          <a:p>
            <a:pPr marL="800100" lvl="1">
              <a:buClr>
                <a:srgbClr val="C00000"/>
              </a:buClr>
              <a:buFont typeface="Arial" panose="020B0604020202020204" pitchFamily="34" charset="0"/>
              <a:buChar char="•"/>
              <a:defRPr/>
            </a:pPr>
            <a:r>
              <a:rPr lang="en-US" altLang="en-US" sz="1600" dirty="0">
                <a:solidFill>
                  <a:srgbClr val="002060"/>
                </a:solidFill>
                <a:latin typeface="Calibri" pitchFamily="34" charset="0"/>
              </a:rPr>
              <a:t>Promote WRN messages and themes</a:t>
            </a:r>
          </a:p>
          <a:p>
            <a:pPr marL="800100" lvl="1">
              <a:buClr>
                <a:srgbClr val="C00000"/>
              </a:buClr>
              <a:buFont typeface="Arial" panose="020B0604020202020204" pitchFamily="34" charset="0"/>
              <a:buChar char="•"/>
              <a:defRPr/>
            </a:pPr>
            <a:r>
              <a:rPr lang="en-US" altLang="en-US" sz="1600" dirty="0">
                <a:solidFill>
                  <a:srgbClr val="002060"/>
                </a:solidFill>
                <a:latin typeface="Calibri" pitchFamily="34" charset="0"/>
              </a:rPr>
              <a:t>Engage with NOAA on potential collaborations</a:t>
            </a:r>
          </a:p>
          <a:p>
            <a:pPr marL="800100" lvl="1">
              <a:buClr>
                <a:srgbClr val="C00000"/>
              </a:buClr>
              <a:buFont typeface="Arial" panose="020B0604020202020204" pitchFamily="34" charset="0"/>
              <a:buChar char="•"/>
              <a:defRPr/>
            </a:pPr>
            <a:r>
              <a:rPr lang="en-US" altLang="en-US" sz="1600" dirty="0">
                <a:solidFill>
                  <a:srgbClr val="002060"/>
                </a:solidFill>
                <a:latin typeface="Calibri" pitchFamily="34" charset="0"/>
              </a:rPr>
              <a:t>Share success stories</a:t>
            </a:r>
          </a:p>
          <a:p>
            <a:pPr marL="800100" lvl="1">
              <a:buClr>
                <a:srgbClr val="C00000"/>
              </a:buClr>
              <a:buFont typeface="Arial" panose="020B0604020202020204" pitchFamily="34" charset="0"/>
              <a:buChar char="•"/>
              <a:defRPr/>
            </a:pPr>
            <a:r>
              <a:rPr lang="en-US" altLang="en-US" sz="1600" dirty="0">
                <a:solidFill>
                  <a:srgbClr val="002060"/>
                </a:solidFill>
                <a:latin typeface="Calibri" pitchFamily="34" charset="0"/>
              </a:rPr>
              <a:t>Serve as an “Example”</a:t>
            </a:r>
          </a:p>
        </p:txBody>
      </p:sp>
      <p:sp>
        <p:nvSpPr>
          <p:cNvPr id="8" name="TextBox 7"/>
          <p:cNvSpPr txBox="1"/>
          <p:nvPr/>
        </p:nvSpPr>
        <p:spPr>
          <a:xfrm>
            <a:off x="2266950" y="5867400"/>
            <a:ext cx="5018874" cy="400110"/>
          </a:xfrm>
          <a:prstGeom prst="rect">
            <a:avLst/>
          </a:prstGeom>
          <a:noFill/>
        </p:spPr>
        <p:txBody>
          <a:bodyPr wrap="none" rtlCol="0">
            <a:spAutoFit/>
          </a:bodyPr>
          <a:lstStyle/>
          <a:p>
            <a:r>
              <a:rPr lang="en-US" sz="2000" b="1" i="1" dirty="0" smtClean="0">
                <a:solidFill>
                  <a:srgbClr val="002060"/>
                </a:solidFill>
                <a:effectLst>
                  <a:glow rad="101600">
                    <a:srgbClr val="FFFF99"/>
                  </a:glow>
                  <a:outerShdw blurRad="50800" dist="38100" dir="5400000" algn="t" rotWithShape="0">
                    <a:prstClr val="black">
                      <a:alpha val="40000"/>
                    </a:prstClr>
                  </a:outerShdw>
                </a:effectLst>
                <a:latin typeface="Calibri" pitchFamily="34" charset="0"/>
                <a:ea typeface="Calibri" pitchFamily="34" charset="0"/>
                <a:cs typeface="Calibri" pitchFamily="34" charset="0"/>
              </a:rPr>
              <a:t>- We now have over 600 WRN Ambassadors -</a:t>
            </a:r>
            <a:endParaRPr lang="en-US" sz="2000" b="1" i="1" dirty="0">
              <a:solidFill>
                <a:srgbClr val="002060"/>
              </a:solidFill>
              <a:effectLst>
                <a:glow rad="101600">
                  <a:srgbClr val="FFFF99"/>
                </a:glow>
                <a:outerShdw blurRad="50800" dist="38100" dir="5400000" algn="t" rotWithShape="0">
                  <a:prstClr val="black">
                    <a:alpha val="40000"/>
                  </a:prstClr>
                </a:outerShdw>
              </a:effectLst>
              <a:latin typeface="Calibri" pitchFamily="34" charset="0"/>
              <a:ea typeface="Calibri" pitchFamily="34" charset="0"/>
              <a:cs typeface="Calibri" pitchFamily="34" charset="0"/>
            </a:endParaRPr>
          </a:p>
        </p:txBody>
      </p:sp>
      <p:sp>
        <p:nvSpPr>
          <p:cNvPr id="3" name="AutoShape 2" descr="data:image/jpeg;base64,/9j/4AAQSkZJRgABAQAAAQABAAD/2wCEAAkGBhQSERQTEhMUFRUUFhcVFBYVFhgUFxUVFRUVFBQWFxUYICYeFxkkGRUVHy8gIycpLCwsFh4xNTAqNSYrLCkBCQoKDgwOGg8PGi0kHyQsLSwuLCosLCwsLCwpLCkqKikpKSwsKSwsLCksLCwsLCwsLCkpKSkpLCwsKiwvLC4sL//AABEIAEABJgMBIgACEQEDEQH/xAAcAAACAgMBAQAAAAAAAAAAAAAFBgMEAAIHAQj/xAA+EAACAAMFBAcFBwMEAwAAAAABAgADEQQFEiExBkFR0QcTImFxgZEykqGisRRCUlNUYsEVF3IWI5PwRGOC/8QAGgEAAwEBAQEAAAAAAAAAAAAAAQIDAAQFBv/EACcRAAICAQQBAwQDAAAAAAAAAAABAhEDEhMhMVEEQVIiMnGBFKHB/9oADAMBAAIRAxEAPwBfjIyMj688MyMjIyMYyMjIyMYyMEeqtTQRfkSAvjxhW6ClZBKsJOuX1iyl3LvrEyxKsScmOkiq90g6EjxzED58koaMPA7j4QeWNLdZeslld9KqeDboCyNB0oBKpJoBUndBWzXCTm7U7hr6xPdFh6tAW9sjtd3dBMQJ5X7GjDyU0uCV+71iOdsyp9hiD+7MRvN2lsyMVaelVFWzrQZZmniIJ2a0q4qjKw4qaiIbrvhlNC8CfbLG8psLinA6g+BiGHq02RZqFHFQfUHiOBhGtdnaTNaU+ozB/Ep0MdOPNq4ZKUK5QT2fukT3bHXCo3ZGpOX8wfGx8ni/qOUebKWXDJxb3NfIZD+YOrHNlyy1OmWhBVyjn20VhFnnBBXCyhlrrwI9Yowz9ItgxWdJyjOS9T/g+TfELC5dFjeeyogqT6Abye6LYc2pfV7E8kKfBYum6ntEwInixOirxPKHRdg7Pxme8OUErmupLPLCJrqzb2PEwRWOTN6mUn9LpFoYklyABsBZ+M33hyjcdHtm4zfeHKGFT3j1ESKw4j1HOOd58nyZXbh4F0dHVm4zfeHKNh0cWXjN94coZVYcR6jnEisOI9RzhX6jL8mHah4FkdGtl4zfeHKNx0Z2X8U33hyhnVhxHqOcSqf+6wv8nL8mNtQ8CqOjCyfine8OUbDousn4p3vDlDYI2DjiPUQr9Tl+TDsw8CoOiyyfine8OUKVvuWyybVafbeTY5SNMUt2pk18kl1FKCtKx1a021JaPMZhhRWdsxooLH6R88bMbRLOnW0Wpisq31xTACxlOGxSnpvGQrFMPqMrdNtiTxQS6OiWoIomYpMpllyFnuv2Tq5ZlkKSsu1A1MyjZd4hN2gsSyLQUQlpbok2UTr1cwYlB7xpB+8WM8TpVptNmWxvLlYHW1BzLeSoXHLlA4jiAbsEakcIUb+vlbTascsFZSIkqUp16uWMKk8CczHV6fJJTJZYxo9jIwaRkeqcQd/oKfib1EYLllb+t8ivKBku8W74sLejDWo8o8jfyeTu24+C6Lil/wDt9V5R7/QpW/rfVeUV1vnvI8oml3vX73qIzzZV2wbcH7FhLis29p480P8AETf6Xs26bM+HKIUvGu9fSNmtlFJyOUZZsjdWbbh4BlpsqJMIlksBlVqa79IxYjER260GXKmONVRmHiBHoN0uTm7fBQvjadZLdWi45m8aKviePdFa79qJxYdbKXATmUqCO/PWK+zFymYcbZ1NSTvJh+k3VKC0Kx5O9km9SdI7duEVQIN+yBrNUevKLFivWVNOGXMViBUgcOMQW7ZGW5rT6Rtduza2di67xSLRzTlJJpCPHFKwqsK+1N5u+KSmMKCql5bCuLUimtB8YaEhRsd2/wC9NxIQeuJqXpXs6jLSDnbqkDGlZpJuTEWJOqBc5K1ywCtd+kELHZHkuHls5pLzUYURiAfaXjBTqdct34u8R51GYqPu/irujn6Kh6yTsaKw+8K04cRATa67w/UvmCG6s01IbT4wUuiThlKKU1y4VJMW51mDhQfuurjxQ1EXt1a7J8WT2WSERUGigD0EWViJI9lT1LMoIJSmIDVcQqtfEQrCja12QTZby20dSp8xSvlrFbZrZ5LJKCL2mPtudW4AcBBBY9nWhZal3YKqirMxoAO8wjYSysSqeGu7x3RFLNYlWJsc5XO6J7ZNmzJky0IDMdnIWY2WJiaaRIOhqf8AqfnaOqrEqxOqGs5HaOh+eiM5tOSipo7QNl9Hc1tJsz3jHQeky/jIkSpae3PmU/8AhBVviVghskkxpQJWvnGVMzs5l/bOf+ZN94x2bZS5vstkkyKklF7RJqSzGrGLktCNZYHfWLKwsq9hkLfSTfBs12z2U0eYvUp/lMyPy4j5Rxe59i5s5Qetme8YfOmO8Mc6yWQbqznHjRJf0eD+zVmlS5Sgq0CCtmk6Rzb+20w5GbMpv7Rzg7c/RnLVe08zypyjoLTJW7H8Ij+0COmH0u0Slz2JM3oxSuTzPhyieydGcsavN+XlDilqByGZ7o9W2iKbkr7F0oWx0dyvxzvl5R5DYl6gbjHkHfy+QbcDkBRAKqxr35RrLtOdMR+H0iFj/wBrFaaQB96o0IUmnpqItjx3H6ic5c8FmY7fdIr3xMtsIANVy9K8IAWW8GmMwIwhsyVqxoABQcK8Yt2qWr4QDMULu6pqfSC3Gac4mpxelhyTbnIrhHlSPGnOdVoIF2c4KDPzBH1gkpNKViOPHNvhdDykqJVjYoCCDmCKEdxgJet/tIahlYgdDWgMUxto35HzHlHVL1GOLpv+mRjik+UM90yOoyUgrurqPOCL2tm308IShtu35HzHlGw25b9P8x5RBZMEev8ASrhkfY5rMPEwNtW0ktJolFqmoDHctf5hbtm2s1kKy5IRjkGxFqcaDjAu7LpcmpqSczXUxPJ6hOljGjia5kdSWKlrsJxY5YGIkYq76CleFaQuptNMkIFaV1mHIGpBpurEY6Rm/S/OeUNPLjapgjCS5Qzi2AEgg1Az7Ph6xcsyFqGnZpvFDCknSOd9mPvHlG56SyP/ABj7x5RLVj8j1LwPiCJVjnn90m3WXwq513VyjS7ukl5csB7PjbMu2MjExOZApkO6DvQBokdMQ8chvPAb459sjfjNb50016ue5Ug7qZIfh6GK1t6T3mSnlrZsJdSobGTTECCaU4GKmy7KiUMSlPU1pHUaTs61aLUkpGmTGCooqzHQCOdrfz3tbpMpQVsqOHKHWYE7WJ6eVBFDay8ZtrwIW/20p2RoxGWJuJgtsraksYL4cRIpwpxhZNydewUqR0xYTdtNorbKtCSrGppgDTG6vGCzGqgEg0oIHWjpaKNQWXF34yP4jaT0xtobIR4TG5QJST4sKTPJd9Xyd4/4V5Rsb7vrcV/4V5RZXpeH6c++3KJF6Xx+mPvtyhP2N+hbt9mt1rno9r7Rl9lQqhQKmpyA10h8uydMlIBhYDwpAS5tqGmuzNliJPqdIZlvn90VhGicmFLgtTTC7NWi0ArxOv0g4sJ9q2wFnl1EvGddaV9BA25ekyba7QtmSydX1mJTMxlurXCcT4SADThWJZOx49CbeF6far3tE3VVmdWldyyzgy7iQT5x0Wx3uAoFB8IG3P0eSrFOlS+uM55pYnGirQLmzGhNczDVbbokpgFFxTGCKKUqdT8IbG0kCSbBb3sOHwj1byU7l8xBa17Py0RnL0Cgk5DcPGMsmzYdFbGVLAGlAaVh9yIullS7LzUTkxqAK0BG4nIV7o12pUWeYrlB1Uw0qB7L8D47ovTNjgwIM45/tHOCbXOHsxkTn6wYaFyApy9k+IyziUsi1WmUUXVMTTbkOi/WMgfYJoxPLExX6tiuJSCGANAQRGR0J2So5hPdj7JNe6LCFgoVm/zcnj90HjAZbzoa1inb7e0w56DQbhFYZljTfb8CSxuTGWRIVWfDRMJAB0pUD4RUvibMIBRmXDlMQGmujZarFG9rTWUaH2mQ+iCsVpF6uFoe1QUUnVQdR3r3GKZM0eYdfj8ixg/uL9kx6kk+Mb2pZh0YjzinZ7woKRP/AFCORLgsb2R5qNXFn35/WCQ2nw+3Lr/jT+RAv7fGjz1MPGUofaxWlLtBZ9s1+7KPmVp9IqTtoJk3I0VTuUUr4nWKAwxMk1RwjOeSXbMoxXSLUmSvCLSTKaRQW1CNvtQgJUEvvOrFmzX7MlDUMODAH46wHFqEe/aFg8roAeO3gGskeVOURPt2zZKgTvABPxEAzgMeqEgOU37hqPgN2OZIdscypNQSSMye8wwT9t5CZYSfDDyhJWcOMROinfG5S4Nw+xqvXaSXagksIVAbEa4czSg0HeYKWG6ECimGEKWANDF1LyYaOfWAru2Z17Dq92pX2VPlE/8AqaTZJeEoTqTTDv8AGEcXu/4zEc+8GcUY18oLMOI6WLN+TM+TlG46W7N+TM+TlHPzZ1PCM+yLCVIa0dCXpfs35Ez5OUVL76UJM6zzJUuSytMGGpwUCk9rQV0hIFjWPRY14QNLNaDl3W5QoIGcEkvhRrXvAhblzABlG/XxRCnRJvS7ZpQC9RNIAAHsaAU4QD2n6VpVqkiVJlTJZLAsxKjIZgDCK6wozZYbWI1siiJPHyPqLkm1PixCY9d3aNRE023TSwJmzMtMzl4RWVgI2E6H0IXUS2u8pzZdZMI39o5xL/VZ5AVXmVOQAY5k5ARV66Lty3lLkz5c2YCyy2x4R94gdle4VgOCNqOg7N7IfY5f2u8557IxCWXOBN4xZ9tu7SEfb7pYnW4mRZcUmz6E1pMmj91PZXu9YEbYbWWi8JtZp7Ck4Ja+wnM95ijYrGq5nWIrG2+SjlQX2dtjSUpU5xkQCaIyOhRok2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data:image/jpeg;base64,/9j/4AAQSkZJRgABAQAAAQABAAD/2wCEAAkGBw8NDwwPDQ0QDw8NDw0NDg8QDxAPDRAPFBQWFhQUFRQYHCggGBolHhQUITEhJSkrLi4uFx8zODMsNygtLisBCgoKDg0OGxAQGywkICUvLCwsLCwsLCwsLCwsLCwsLCwsLCwsLCwsLCwsLCwsLCwsLCwsLCwsLCwsLCwsLCwsLP/AABEIAH0BlAMBEQACEQEDEQH/xAAcAAEAAgMBAQEAAAAAAAAAAAAAAQYEBQcDAgj/xABHEAABAwIDBAYFCQQJBQEAAAABAAIDBBEFEiEGBxMxQVFhcYGRFCIyQrEVI1JykqHB0dIWM1NUJDREYmNzgpOyQ0WD0/EX/8QAGgEBAAMBAQEAAAAAAAAAAAAAAAIDBAEFBv/EACwRAQACAgEDAwQCAQUBAAAAAAABAgMEERIhMRNBUQUUIjIjYVIzQnGBkWL/2gAMAwEAAhEDEQA/AO4oCAgICAgICAgICAgICAgICAgICAgICAgICAgICAgICAgICAgICAgICAgICAgICAgICAgICAgICAgICAgICAgICAgICAgICAgICAgICAgICAgICAgICAgICAgICAgICAgICAgICAgICAgICAgICAgICAgICAgICAgICAgICAgICAgICAgICCEEoCAgICAgICAgICAgICAgICAgICDzmmbG0ve4Na0Xc5xs0DtK7Ec+HJnhj0+KU8rgyKoie43s1r2ucbc9ApWx3rHMw5F6z4lkyytY0ue4Na0Xc4mwA7SoRHPaHZnhjU+K08rgyKoie43Ia17XOPgFO2O1Y5mEYvWe0S9aqsihbmmlZG3re4NH3rlazbxDs2iPLCpdo6GZ2SKtge76LZWE/FTthyVjmayjGWk+JbCWVrGue9wa1oLnOJs0AcySq4jmeITmeO7X/tDQ/wA5B/us/NWehk/xlD1afLIpsUp5jaKoieepr2kqNsdq+Ydi9Z8SVGK00TiySoiY4WJa57WuF+WhSMdpjmIJvWPMvP5co/5uH/db+a76N/iT1K/KWYzSuuG1UJsC42kbyGpKelf4Ouvy+oMWppHNZHURPc72WtkaXHuC5OO0d5h2L1nxL3qamOJpdK9rGiwLnENbr2lRrE2niHZmI7y8IsXpn5slTE7I0vdaRpytHMnqClOO8eYci9Z8S8f2hov5yD/dZ+al6OT/ABlH1afL3psUp5jaKoieepr2kqNsd6+YSi9Z8Sy7hQSayq2joYXZZa2nY7qdKwH4q2MOSe8RKuctI8yzaSsinaHwyskafeY4OHmFC1Zr5hOLRPh5VGK00TsklREx4AJa57WuseWhXa47W8Q5N6x5l8NxqkcbCqhJ/wAxv5rvpX+Jc9SvyzWuBAIIIPIg3CrTieUoF0GBW43SU5tPVQxnqfI1p+KsrivbxEoWyVr5l9UOMUtT+4qYpfqSNcfuXLYr1/aOCt628Sioxqkic5klVCx7faa6RocO8LtcV7d4gnJWPMvmPHaNxs2rgJPQJW/muzhyR5iT1K/LLkqY2MMjntawC5eXAMt3quKzM8JTaIeNNilPK7JFPG91icrXtc6w5mwUrY7V7zDkXifD1qqyKEB00rIwTYF7g0E9Wq5Ws28Q7Nojy8G4vTFrnipiLWZQ9wkblbfQXPRdd9O3PHDnXXjnl6UuJQTEthnjkcBchjw4gdei5alq+YIvE+HtLK1jS57g1rRcucbADvXIiZ8OzMR5Y0GLU0jssdRE9xBOVsjSbAXOilOO8eYRi9Z8SiLGKV7g1lTC5zjZrRI0knqAScd47zBGSs9uWbdQTYJxqkBymqhzA5bcRt73tbmp+lfjnhD1K+OWddQTYU2L00bnNfUxNc3RzTI0EHtCnGO8xzEITkrHuy4pWva1zHBzXC7XNN2kdYKjMTCUSxqjFKeJ2SSoiY8WJa57Q7XloVKMdpjmIcm9Y8yyIZmyNa5jg5rhdrmm7SOsFRmOJ4l2J5Y9RilPE7JLURMcADlc9rXW7ipVx2tHMQ5N6x5ZEMzZGtexwc1wu1zTdpHYVGYmJ4l2J5ei46ICAghBz7fHi/BomUzT69W+zh/hN1d9+UeK3/T8XXk5+GTcydNOHIcFxB1FUQVMWj4Xh2mmZvJzfEXC9rPijJTpeZjyTW3LrG8zaSN+Ew8B9/lLh5bcxEPWffyDfFeNpa8+txPs9LZyxGPt7qZsNWx4VDVYlJGHSPtSUbbe1IfWkPYBZtz2rbtY5y3jFX/mWbBb06zeWFBS4ntDO91zMW+s4ucWU8N+QAPLw1Vkzh1a90IjJnlrMdwWfDZ+DUtDZAGyNcx1wR0Oa7wPkr8WWmanMeFV8dsdu674ltXJJs9CyR5dPUvfRlxuXPiZbO4+BA8V52PWj7mePENl838P9tXu62NhxNtVLVFzIYcrGOaQy7zcuNz0AW81dubVscxWsKtfDF45sr0lIYq8w0MrnubUiGnlYcrnHNYG47fgr+a2w9V1XHGTiq0bcbHVjPSsRrJocpc02u4v1Iaxo7eSzau1jnjHWGjPhtH5TKtbM7NTYpK+KnDAWMzvc/RrRyHmtexnphjmWfFjtkniG1x3ZuTBIZBUOidNWtEMXDvdsYIdKT3+oPErPjzRsW/HxC3JjnFHds90NLTsqZquolij4LRHDnexji918xAPZbXtVf1LniKVhPU455mWw3x7QRzCmpIJWyN1nlLHBzdLhjSRp1nyUPp2vPM3mEtzLExxEqzRx+hYPUTWDZsTmFLEek0rLGQ9xOYLRb+TYiPaqqPwxc/LL3dbGw4mKqWqLmQw2Y0tIb85zNyegD4rm5szh4rXya+GLxM2V19KYq50VFI5zmVJip5WGznWfYG4/wDngtH7Yeq8eyrvGTiq37d7dT1D/Q6ORzY47RSyxkiSeUaODSNct/NY9XUrWOu7Rm2Zn8atJV7B4jDTOq5IWhjW8R7c4MwaeZI8etX13cU26IVTrZOOqWVutxaSmxCKIPPBqc7JGXOS4aXB9uQItzUd/FWcfPulq5Ji3DU43UuxbEpXxjMaqcRwgj3L5WadwurcNa4cHMoXtOTJ2bPeBslT4S6mbFO6R8zXOex4bdoGmbTouqtPPObnqjslsYox8cS6JuedOcPJme5zDNIKfMSSIxYEXPRmzLzd+KRl4q26nV0d17KxNTlO8jb97HyUVA/KWXbUTj2g7pYw/Er1dPSiY67vP2dniemrRYBu2rK9jaiolEDZRnaZLvneDyceq/atGXex4/xpCumta8dVpbrCNgJcKq462aeN9NStlne5pLHgtb6rSOkH8Fmy7kZq9ER3lZTXnHbq57KNh1PJjGIsD/arJ88pHuMJu4+DdB4L0LzXBh7Msc5cndtN4uzFJhksDKWUvMjXOkjeQ5zLEWN+3XyVWlltliZvCezjrj/VFZic8WCU9NK9x9MqJJYg4kkUseUW+qX3sOoKNMVb7EzHslbJMYYifdadyWEACrrC3UkU0Rt0D1n28S0eCzfU794ou0qTxNpa7fRi3FqoaRp9WmbxHjoMkgFvIf8AJW/TcUdM3lXu5OZisK5iFqXDKOnAAkrnurp+vhN9WAHv9YrRSIvmm3tHZVeenHEfL33ZYk2kxKBz3BkcrZIpCTZoGUkE+I+9N7F14u0Gtk6b92fvD23diL3U9K4tpGHU6gzuHSf7vUFVpacVjqt5T2dnq7Q12zQFJRYlX6B7gMPpT08SQAyEdzTz71PYjry1x/8AaGL8aTZX8OqTTTQTNGsEkcotz9VwNvuWvJji1JhTS/FuXU94O8FrYzS0D7ySNbxpm8o2uAOVh+lrz6F5GrozM9VvDfn2Y46a+VK3dYOK3EqdrhdkJdUy31uGeze/W4tW7etGPFxDPrRN7uubfbVtwun9Uh1TMC2BnV1vPYPivI1dec1v6b8+aMcOE11NNaOoqAT6WZJGvdq+Sx9Z/dcr38c0nmtfZ5N+rzPu75sHMG4Rh7nGzWUzST0ANGvwXzuxWfVmHr4bfxxLhG0WJGuq6mpdqJZCWA8xH7o8l9BgxRTHFXlZck2tMum7nNoQ6GWhlf60F5ob/wAHTM3wN/Ary/qGDi/VX3btTLzXiVAxiY4xikhYLmrnbFFf3YxZo+4E+a346Rhwcz8Mt5nJl7P0NQUrYIooowAyJjWNA0FgF8/a3VMy9escRwyVF0QEBBBQcB3l4qa7EpWR+s2DLSxAdLvet3uNvBfQaVPSw9U+7yNm3Xk4eO2+ybsLNKQSY54mZidcs4aM7fHmPFS1Nr1ZmJRz4fT4mFdfUSSMhiLi5sWcRM6G53XcB3laumK82U8zPZvts6V1IaCiIt6NSskcP8ab15T5gDwWXUnrm1/7XbEdPFV93ZY9h9HhoEtTHFKHyvna8gPJvobdItay8/dxZL5u0NmtkpXH3ULbHGnYxX54I3EEMp6ZnvvFzY26CSV6GtT7fF+THmv6t+zw2s+ZfBRAgjD4hDIRydO455SPEgf6VLV7xN/lHN2np+G5xfZCrosLiqjVOyP4bpqYXaGcTpuDr0XVFNqmTN0zC62G1MfPLP3L08D6qpMkQdNFGx8MhJ9QEkOAHK/LVV/UptWsceEtLiZlm76sZu6momH2f6RMO3lGP+R8lD6Zh83lLdv/ALW83P4P6PROqHNs+sdmH+U24Z+J8VR9QzdeTj4W6lOKcuebzMY9MxGbKbx0v9GYOglpOcjvOngvS0cXRi5n3Y9rJ134hnR7rK90bZXS0zAWB5D3PzNFrm9m81XP1CnVxwl9pbjlTKamdLLHDFZz5ZGxR25OLnWB7lutaK06maK824WHeBUNFTHRxH5nDYGUreoye1I7xJA/0rLpV/C2SfdfsT+UVj2Z2L7IVVDhcdV6U7JIYnzUwu0M4hABuDrzaq8ezTLm6OE7YbUx9USxdi5I4oMXm4QNRT0uaCW5vGJDw3WHX617qe3z10rz2R1+OLSwthJ6eLEaN9W4CJjnHM72A/Ichd2Xt42Vm5W3pTFVeC0dfMujbxtuKYUstLSTNmmqG5HOjOZkbDzJPK55W7V5mnq3m8WtHhu2NisV4hzfB4X09NU1xu2wNHTHpdNILPI+qzN5r08lovkin/rFSJrWbPTY/Z+trpHPw9wjfTZXcQuyZSeQBsdbXTZzY8ccX9zDjvaearlR7rqyplEuJ1ode2bI50krgOjM4DL4LBbfpSvTjhqjVtaeby6lQ0bKeOOGFgZHG0NY0cgAvLtabTzLfWsRHEPjFZjFT1EjdTHFK8d4aSF2kc2iHL/rL814RIx9VTPqXXY+oifO48iC8FxPZzX0uSJrimK/Dxa/6nd0ne7WVDPRJIKlsdPYtYI5CJJHu1LrAWygAdPvLzfp9YmZ6o7tm1eY46ZV+aump8FcZppHy4tNlYHuLrU0XMjvJ+8K+MdbbH4+Kq5vNcPfzLx2B2TqMRFTNDUmm4No2PAJzvcCXN0IsBZvmrNzarimKzHKGvhm8TMS0WHxj06FlY0yj0mOKdpe65Bfld617q6/+lM07dldefUiLNrvJreLiM8bWhsdGGUsLBoA1oubDvJ+5VaNOMXPvKWzbm/DqOy+J0OHYRSvNQzIyIyOsRmfI4lzgB0uzEiy8rNjyZM09noY71pi8uRNbLjOInnmq5y539yK+pPcwDyXsfjr4XncTlyPrHH/AChiJjgHqmSOhpx1RRnhsI7LDN4rmL+LD1T/AMu3/PJ0wzcb2RmGKPoKRmbMI3sPutjI1c49Vw5Qx7lfR67O315jJ0w1m1NHFS1DqWD1vRQ2KSTpln5vd2C5AA7Fdr3m2Pqn3Qy1iLdMNhtmRSx0GHAj+iQ8ept01U2pv2huXzVWr+VrZJ908/4xFIfW0Gy76akwiQRky1ge17QLuMjzmjaB9WwXMW1Fr2i3iDJgmK1mHjtLgAwyCmimsa2q+fkANxDENGsHaTzPYp6+ac15mP1hzLj6Ijnyt27p8WE4ZVYnU85nGOEe+5rTlDR3uv5LDudWfNGOGnX4x4+qVHqsYGIV3pGJPfwnvu9sYDnNjHsxsGmnIX71vrhnHi6aeWSbxe/Nmx2+x+lxB1F6Ex8cVLC6ENe0NsLjKAATpYKGlgvj56vdPYyVtxFVnnxv0bZmla02kqWmmZ1gZjnPkD5rHGLr25/ppnJ04FW2R2RfiVPiErPap2BsGtg6bRxaev1dPFa9nZ9O9YZcODrrMq5TVMkD88Tix9nMJGjrOBDh95Wya1yccqYmayvm5rB+NVyVThdlKzKz/Nfy8m3815v1LL01ike7Zp4+Z6pdpC8V6aUBAQSgx6/icKXg24pY8R5tG57HLfsvZdrxzHPhyfDleze7SriraeorHxOjjl47w1xLnPBzDS30rFepm3qTi6KMOPWtF+qy/bZYA3E6OWnuA/R8Lj7sjeXgdR4rBgzeleLNWXH114c82d3X1cVXTS1ToTDFIJHta4lxLdWjUdYC9HP9QresxVjxakxbmVq3g7D/ACrw5YHtjqIxku6+SRnOxt0jo7ysmptzh7T4aM+CMigwbq8Sc6zuAwfSMhcPIBejb6jiiO3LFGneZdA2V2DhwtrpW2nrMjg179GNdbk0dAv08152fctlnifDbi14pH9qhQ7sK59VHLWSQujdM2WezyXubmzOA06eXitdvqFIp00j2Z41bTfql0fa7Cn1tDUU0OUPkaGszGzRYrzsGToyRaWzJTqp0wq27nYurwupmlqHRFkkPDGRxJzZgfzWvc2q5qxEKNfBbHM8tPtBu8xKvrJ6iSSENml09clzYgbNHLmGq3Du48ePpjyryatr36nTTSOgpODTBodFBwoQdGghuVtyvM6uq/VZtivFeIctwXddWNqqeSrfE6JsokmyuJc6xzdXSbL1Mm/ScfTVhpq26+ZdJ2so56miqYKUtbLOzhAuJaA1xs/UdOW68zDatbxNm3JWZrxCg7I7uaujqW1M5hdwGSOhaHGxny2ZfTlqvR2N6uSnTDJh1Zrbqlh0O7CudVRS1b4XRmcTT5XEucM2ZwsR08lK2/T0+iqMalpvzLo22eEPrsPqKWDKHyCIMzGzRle13wavO18sY8kXlsy4+qnSqOw+wNRRvqxW8J0NTTmBwY4k6nuWza3K5OOn2Z8GtNOeVfxXdRWskcKV8UsRJyF78kgb0B2mpWnF9Spx+flRfTtE/izsA3SyFwdiEzQwa8KEkud2FxGg7lVm+pcxxRPHp+9m2252Iqaz0SCgEMVJSxkNYXEfOHQm1uoDXtKq1duuOZtfzK3Pgm0RFVg3fbNHC6Qxy5TNLI6WUt1bfQNAPVYDzKz7Wf1r8x4W4MXp14lZ1mXpQfErA5paRcOBBHWDzSJ4cmOXIMe3TziR7qCSN0LiS2OQlrmX6L21AXr4fqMRXi7z8mnMzzDBpt1GIusJJIIx153PsOywVlvqOKI/GEI1Lz5bza3YCtq5KdtM6FtNSU8dPA1zyHWA9ZxFuZPwVGtuUxxM28yty6024iPC67FYF8m0UMDrGTV8xGoMjudj1LDsZfVyTZqw06K8OfV+7evfWy1LHQBjqnjtGch2XPmHRzXoRv09Lo9+GSdW05Opmbbbtp6qplqqKRnz5D5IpCW2fYAlptyNrqOrvVx16bQ7m1ZtPNWgpd1WIvd84YIxfV2cvPkAtN/qOKO9YUxp3916w3YYYdR1TaMiStqInRceQ2Dc2hy25AX8bLzsm3OW8Tfw1114pXiPLT7C7u6iirGVNW6JzYmP4YaS48Qi1zcdAurtndrkp01V4Naa25s6NPTBvFliY3jujyB50Jy3yAnqufvXnRPtPhsmPdyrCd2db6ZFPWvhdHxePMGuJc51y62o6XWXqX3qen01Ya6s9fVKJ922IVVY6oqpIck0/EmyuJdkvq0adWi7Xex0xdEQTq2m/MusPpI3GIuY0mE5oiQDkNi246tCQvK6pb+mHMNr9gsSxGtnqA+AMeWsiBe67Y2gAaW58z4r09fcx4scV92LNr2yX5TtHsJiVX6PDG6BlJSMbFTx5z0AB0jgBYuJv5965h28eOZtPmTJr3txEeFpwnd9h0EEUctO2aRrfXldfM951J7rrPk3MtrTMStrrUiO8K7tnu2dPLCcMjghjaxwkBc4Fzr6HyWnV3+iJ9TuqzavVP4tfiG73E5qehps8AZSNm992r5Hkk8uoNHmpU3MVb2t37oW1rzWKr9sNgBwyijgcQZSXSTFuoMjuo9VgB4LBs5vVydUNeHH0V4Uja3dnUVFZNNROibFNaQte4gtkPtAADlyPiVu1t+tMfTZlzas2tzC6bB7PHDKNkMmUzOe+SZzdQXE6a9gsFh2c3q5OqPDVgxenXhZFQuSghBKAgIIsgWQLIFkCyBZAsgWQFwLLoWQAECyAgiyAuCV0LIC5wC6CAggvA5lIiXOYYlTitNF+8qImfWe1qnGK8+IRm9Y8y1su2eFs9rEabToEzHHyBU418k+yPrU+WDNvFwhn9ta76rHu+AUo1MvwjOxT5Ykm9PCm8pJX/ViP4kKyNHK59zRjnevQn93BVP7om/qXI0re8w59zHtCP8A9KLv3OFVb+rS3wBUvtP/AKg9f+kft5iDv3ez9Seol7v/AFp9tSPN3Jz39qn7Y4wfZ2flH1pHfpCehh/zc9bJ/iftPjx9nAwPrSrvoa/vc9XL8Hy7tGeWDwjvlb+pPS14/wBx15fhPyrtKf8AttOO+Vv6k6Nb5OrN8INdtMeVFSj/AMjfzTp1vmXerN8I9I2nP9npR/rb+Sca3zJzmOLtR/DpPtt/JONb5k/mRm2o+jSfab+lJjV/s/mL7UdVJ9pv6U41f7P5gO2o+jSfab+lONX+znMZtqPo0n2m/pTjV+Zd5zJ4m1H8Ok+039KcavzJzmONtP8AwaX7bfyTjV+Zc/mOPtP/AAaT7bfyTjW+Zd5zfB6RtP8Ay9L9tv5J063zLnOZ74fUbRGaEVEFMITIzjFr2lwjv6xHbZQvGDp/Ge6VfV57r2FkaEoCAgICAgICAghBKAgICAgICCCUEIBcBzIAHT0I5y11Zj9HTj56rhZbrkbfyCnGK9vEIzkrHmVfrN5eFxGzZnTHoETC+6vrp5J9lc7FIYLt5D5NKTCayY9BczI0+NlONOI/a0IfcTPiEDH9oKj9zhMdP1GeQn8Au+lr1825c680+IPQdppvbq6Wnv8Aw2Zred06tWPETLvGaXw7YfFZv6xjsgvz4TC34ELv3OKPFHPQvPmX03dbC/8ArGIVU/Xd5F/MlR+8n2rDv20e8suDdZhTOcUj/rSH8AFyd7L7Oxq0hsINgMKj9miafrOe74lVztZZ904wUj2bGHZmgZ7NFB4xMPxChOa8+6UYqR7MyPDadvswRN7o2D8FH1L/ACl0V+Hu2Jo5ADuAUZtMuxWIfVlw4TZHSyBZAsgWQLIFkCyBZAsgWQRZBNkCyBZAsgWQEBBKAgICAgICAgICAgi6AgXQQXAc04cmWixXbLDqO4mq48w9xjuI+/VZvJXU18l/EK7ZqV8yrU28t05y4ZhlRVE6Z3Zo2A9tmn4hXxqcfvbhTOzM/pHKQ/aWr5MpqFjuZJL5AOy35hd41qf27E5bf0lu72qn1r8aqpb6lsd4m92rin3da9qVg9CZ/aWwot2mFxHM+F07ukzPMgPgVXbcySlGvRYKPAKOAAQ0kDLfRiYPwVNst7eZWxjrHsz2RhugAA6gAAq5nlLiH1ZHSyAgICCUBBFkBBKAghAQSgICAgICAgICAgICAgICAghBKAgICAgICAgIIKD5ug0GO7Z0FBcT1LeJ0RMu+QnuCvx62S/iFV81aq2drsWxDTC8NMcZNhUVBAH2bhX+hix/vblTOXJb9Yfbdhq6s1xXFZHtPOGEBjLdXV9xXPuKV/Srvo2t+0t7heweGUtiykY9w9+X5x3frp5BU32stvdZXBSPZY442tADQAByAFgqZmZ8rYiISoupXRKAgICAgICAgICAgICAgICAgICAgICAgICAgICAgICAgICAgICAgIIKBdBDnWBJNgOvkhM8Kfjm8KlgeYKVr62p5COAF7b9rhe/gtWPUtbvPaGe+xWPHdqvkbGsWIdW1Iw+nd/0ICeMW9pvoVZ6mHF2rHMoRTJfz2WLAtiMPotWQNkk5mWYCSUnpNyFRk2cl/ddXDWqxhoGg0t1KhZwmyOpQQgIJQEBAQEBAQEBAQEBAQEBAQEBAQEBAQEBAQEBAQEBAQEBAQEBAQEBAQfJQaPafaqlwxmad95Hfu4WDNLIewdHedFdiwWy+PCrJlrSO6ptw/Fcf9are7DqE+zBHbjytPS4n8dOwrR1YsPaO8qem+Xz2hcsB2bpMOYGUsLWm3rPPrSvPWXHVZsma9/Mr6Yq18NuFUsSgICAgICAgICAgICAgICAgICAgICAgICAgICAgICAgICAgICAgICAgICAghBKAgp+2O1M1PLHQ4fCZq6ZucDKeHFGdM7itOHFWY6rz2UZckx+NfL52Y2JZA/0qvf6XXP1dI/VjD1MbyXc2z1fjTtDlMHHe3eVwssrQmyCUBAQEBAQEBAQEBAQEBAQEBAQEBAQQglAQEBAQEBAQQglBCCUBAQEEIJQEBAQEBBCCUBB58FubPlbmtlzWGa3VfnZOZc4faOpQEBAQEBAQEBAQEBAQEBAQEBAQEEIJQEBAQEBAQQglAQEBAQEBAQQglAQEBAQEEIJQEBAQQglAQEBAQEBAQEBAQEBAQEBAQEBAQEBAQEBAQEBAQEBAQEBAQEBAQEBAQEEIJQ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data:image/jpeg;base64,/9j/4AAQSkZJRgABAQAAAQABAAD/2wCEAAkGBxQQEhQQERQWFBQWFBQUFxcXFBYWFhUXGBUYFhwXFhgaHCggGBwlHBUYIjEhJSkrLjAuFx8zODMsNygtLisBCgoKDg0OGxAQGzcmICQ0Liw0NCwsLCwsLCwsLCwsLCwsLCwsLCwsLCwsLCwsLCwsLCwsLCwsLCwsLCwsLCwsLP/AABEIAOEA4QMBEQACEQEDEQH/xAAbAAEAAwADAQAAAAAAAAAAAAAABQYHAQMEAv/EAEMQAAECAwMFDAkDBAIDAQAAAAEAAgMEEQUGIRIxQVHRBxMiNFNhcXOBkaGyFRYyQlKSk7HBFCNyM2KC4UPwY8LxJP/EABsBAQADAQEBAQAAAAAAAAAAAAAEBQYDAgEH/8QAMxEAAQMCBAIJBQADAQEBAAAAAAECAwQRBRIhMRNRFDIzQVJxgZGhFSI0YbFC0fAjwUP/2gAMAwEAAhEDEQA/ANuixA0FziAAKknAAayiJc+KqNS6ng9OS/LwvnbtXTgv5EbpkHjT3HpyX5eF87dqcF/IdMg8ae49OS/LwvnbtTgv5DpkHjT3HpyX5eF87dqcF/IdMg8ae49OS/LwvnbtTgv5DpkHjT3HpyX5eF87dqcF/IdMg8ae49OS/LwvnbtTgv5DpkHjT3HpyX5eF87dqcF/IdMg8ae49OS/LwvnbtTgv5DpkHjT3HpyX5eF87dqcF/IdMg8ae49OS/LwvnbtTgv5DpkHjT3HpyX5eF87dqcF/IdMg8ae49OS/LwvnbtTgv5DpkHjT3HpyX5eF87dqcF/IdMg8ae49OS/LwvnbtTgv5DpkHjT3HpyX5eF87dqcF/IdMg8ae49OS/LwvnbtTgv5DpkHjT3HpyX5eF87dqcF/IdMg8ae49OS/LwvnbtTgv5DpkHjT3HpyX5eF87dqcF/IdMg8ae49OS/LwvnbtTgv5DpkHjT3HpyX5eF87dqcF/IdMg8ae49OS/LwvnbtTgv5DpkHjT3HpyX5eF87dqcF/IdMg8ae49OS/LwvnbtTgv5DpkHjT3HpyX5eF87dqcF/IdMg8ae565WaZFGVDc14rSrSCK6sF4c1W7ndkjXpdq3O9fD2Rt4eKx+qf5SukPXQi1nYP8lMeV+YEIAgCAIAgCAIAgCAIAgCAIAgCAIAgCAIAgCAIAgCAIDSdzrirutd5Wqnre1Nhgn43qWpRC4I28PFo/VP8pXSHroRazsH+SmPK/MCEAQBAEAQBAEAQBAEAQBAEAQBAEAQBAEAQBAEAQBAEBpO51xV3Wu8rVT1vamwwT8b1LUohcEbeHi0fqn+UrpD10ItZ2D/JTHlfmBCAIAgCAIAgCAIAgCAIAgCAIAgCAIAgCAIAgCAIAgsAh9VLbmk7nXFXda7ytVPW9qa/BPxvUtSiFwRt4eLR+qf5SukPXQi1nYP8lMeV+YEIAgCAIAgCAIAgCAID2ytkxoorDhPcNYaad5wXJ0zG7qSo6OeRLtap0zUo+EcmIxzDqcKd2te2va7qqcpYXxLZ6WOhejkEAQBAEAQBAdsvLuiODGNLnHMAKleXORqXU6RxPkXK1Lqeu0bFjy4DorC0HAGoIrqNDgV4ZOx62ap3nopoW5npoR67EQ91kWXEmom9wxzucczRrOxcZZmxJdSVS0r6h+VppFj3ZgS4ByQ9+l7hU9gzNCqJah7+/Q11LhsMCbXXmpEbo0BghQ3UAfvlAQBWmSag+CkULnZlTuIGORsSJFtrc9W51xV3Wu8rVzre0O+CfjepalELgjbw8Wj9U/yldIeuhFrOwf5KY8r8wIQBAEAQBAEBygCH0+oUIuIa0FziaADOSviqiJdT02Nz3ZWpqX6wLrQ5dm/zeSXAZVCRkQ9OOglVc9S6RbMNPRYZHA3iT7/CH3N37gsOTDY+IBpwaP8AGuJ8F5bQyOS6nuXG4GLZiXQ8V9rUgzEtCdDcHOL6ge80ZJqCNGNF1pI3MkVFI+LVMU0DVbvcpJVkZs4Q+BAEAQBAe6yLLiTMQQ4Y5yTmaNZXKWVsbbqSqWlfUPys9f0alYtjw5VmRDGPvOPtOPPzcypZZXSLdTZ0tJHTsytQiN0OMGywbpdEbTsqSfDxUihb/wChBxt6JT271UoFmyL5iI2FDHCcewDS48wVnJIjGqqmYp4HTyIxveaO98CypcDOTq9qI+mc/wDcAqlGvqHmsc6HDof3/VI659sR5qYiuiHgBnsj2Wkuwpz0BxXWqhZExETci4ZWTVMrldtyIjdAtHfI4hNPBhDH+bsT3Cniu9FHlarl7yBjdRnlSNO4sG51xV3Wu8rVFre1LXBPxvUtSiFwRt4eLR+qf5SukPXQi1nYP8lMeV+YEIAgCA75SUfFOTCY551NFe/UvD5Gs6ynaOCSVbMS5YpG40d+MQthDUTlO7hh4qI+uYm2paw4HM7V62JZty5aEKxozj0uawf97Vx6ZK7qoTkwemj7R3/w64kvZMPO4O6HxX+VM1S4+LHhke6391PRJvsuM8Q2MaXONADDiCp6SKLw/pLUuqnWJcNldkYiX8lJ+VsqXlzlshsYc2VQA9FSo7pHv0VbllHTQQrdrUQj712JEm2AQ4mSG45B9lx1khdKeZInaoRcRo31TPsd6czNZ6SiQHmHFaWuGg6RrB0hXDHtel2mQmgfC7K9LHnXs4hAEAQBAEB3yUo6M9sKGKucaD8k8wXh70Y3Mp2hhdK9GN3UvU3MQ7JgCFDo6O8VJOk/E7mGYD/ZVa1rql+ZdjSSyR4bDkbq5TouJPR48aK6JEc9oaKgnDKJwoMwwBzL1WMYxqI1Dxg8800jnPW6EVfu0t+mN7aeDCBb/kfa+wHYV2o48rMy95Bxip4s2RNk/pYbuyTLPlnTMbB7mhztYHusHP8AlRZ3rPJlbsWtDAyip1lk3X/rFHti03zUUxX9DW6Gt0Af9xVlDGkSWM5VVL6mTMpc7PAsyRMR4/diY0PxEUa3oAxPaq5955rJsaCC1BSZndZf6UGJELiXONSSSTrJzlWqIiJZDLPernK5dzRtzrirutd5Wqore1Ndgn43qWpRC4I28PFo/VP8pXSHroRazsH+SmPK/MCEB3yko+M4MhtLnHQB4nUOcrw97WJdVOsUL5XZWJcu1jXGaKPmXZR+Bpo0dJznsoq6WtVdGGjpMEa37ptV5EpaVvS0i3e2AFw/44YGH8jmH3XFkEkq3UmT11PSJlbvyQqFpXwmI1Q0iE3UzP2uOPdRT46ONu+pRVGMTyaN0QgIsVzzlOJcdbiSe8qUjUTZCrfI963ctz5A0D/vMEVbaqfERVWyGj3VsBsowzEegiFpJrmht1dOsqpqZ1lXK3Y1mHUDaZnFk638Klei3TNxMCRCaTkDX/cec+Cm01OkbddylxGvdUPs3qoc3evFElntBcXQq0c0moAJxLdRGdJ6Zr0VU3FDiEkL0aq3aX68dkNm4JFBlgVY7SDq6Cq2GVY3mlrqVtTF+90MmIpgcCrtFuhh3IqLZThfT4EAQBAEvY+pqaHd+QZZ8s6ajCjy2p1tBzMHOTTt6FUzyLPJkbsauigbRU6zSb/9oUa0Z10eK6K/2nHNqGho6ArKNiRsRDN1Ezp5FeveXaWPoyRyj/WiYgf3EYDoaMe/Wq516ib9IaKO1BR3XrO/pAXMsv8AUzGW/hMh8NxPvOJwB7ansUmrkyMshW4VTLPPndsmvqeq/wBau+RRLtPBh4u1F52DDtK80UVkzr3nXGqrO/hN2T+nxcuxN9f+oi4QoZqK5nOH4GfpHSvtXNlTI3dTzhNFndxn9VDxXqtr9VFqD+2yrWDXrcen7UXSmh4bb96kbEqxaiTTqpsQiklaaTudcVd1rvK1U9b2psME/G9S1KIXBG3h4tH6p/lK6Q9dCLWdg/yUx5X5gSWu/YT5x9G8Fg9p9MBzDWVHnnbEn7J9DQPqXaaIneaZZlmQpRmTDAApVzjnNNLiqh8jpFupr4KaKnZZpT7zXwLyYUsaNxBiaXfw1DnU6no/8nlFiGLq5VZDtzKcSrFEtsZ9VVdVOEPgQF4uLd+tJqKOrB85/HfqVbWVF/saaXCMP/8A2enl/s6L8W/lkysI8Ef1CPed8PQNPP0L1SU9kzqcsXxDMvBYuneU5WBnzsl4JiPbDGdzg0dJNF5eqI1VOkTFe9Gp3m2Q20AGoALPLufoTUs1E5GNWtTf4tM2+v8AMVfxdRPIwNXbjOtzU8i6EcIAgCAslybI3+NvjhwIVD/J2gfnuUOslyMypupcYRScWXO7Zv8AT03/ALVMSL+naeDDxdzvI/APivFFFZuddztjVVmfwU2T+nluZY+/xd+f/ShcI1zFwxA7M5XSrmytypupxwqk4r+I7Zp5r1Wz+qjEg/tsq1g1jS7t+wC9U0KRs13U44jVrUS6bJohc7IhCz5ExHDhZO+O53kYN+wVfK5ZprIaCmY2jpMy77qUexbMfOx6VznLiP1Amp7Sc3+lZSyNhYZylp31c3ypO3utdsNgkZfBrQA8jyV+/wD9UalhVzuI8ssTq2xs6NDt3/6KcrAzxwgNJ3OuKu613laqet7U2GCfjepalELgjbw8Wj9U/wApXSHroRazsH+SmX2DZTpuKIbcBnc74W7TmCuZ5kibcx1FSOqZMqbd5rEjKMgMEOGMlrR/9J51SOcrluptoomQsyt0RCg3xvIYxMvCP7QwcR/yHV/H7qypaayZnbmZxTElkVYo1058yqKeUYQ+BATt07DM3Fq4ftMIL/7jnDB06eZRaqfhtsm6lphlCtRJd3VT/rFvvhbYlYYhQ8IjxRtPcbmyubUP9KDTQ8R112L3E6xKaPIzrL8IZorgx6rcIfC53AsXKd+qeMBUQ+c5i7szDtVdWzf4J6miwaiuvGd6FovJaolYDn1GWQWsGtxGHYM/YocESyPRC5r6lKeFXLv3GSEq9tbYwyrdb95wh5CXRD6iX2O0y7wMoscG6y0gd9F5R7VWyKe1heiXVFsdRXo8GoWPBEhJZbs4aYj/AORGb7BUsirNLY2dKxKOkuu+6meScrEm42S3F8Rxc46BU1LjzCqtXPbEy69xloo5KqaybqWW88+yVgiz5fQP3XDPjjQ87s55lEp41kdxXltiE7aeJKaL1IG7Ujv8zDYRVtcp38W4+OA7VJqJMkaqVuHQcaoa3u3LvfeXiRmwZeE0nLeST7oDR7x0DGvYq6le1iq5xo8Vikla2JibqRNo2lDs6F+kljlRj/UiaiRif5ahoXaOJ07s79iBPUx0MXAh1d3qUsmuJVkiImiGdVbrdThD4EBpO51xV3Wu8rVT1vamwwT8b1LUohcEbeHisfqn+UrpD10I1Z2D/JSNuLZwhSzX04UXhk83ujopj2rrVyZ5PIh4RTJFAju92pzfi0TBliGmjohDAeY4u8AR2pSRo+TU+4tULDBpuuhl6ujFhAEB6bOknR4jYTBwnGnMBpJ5gF4kkRjVcp3p4HTSIxveapBhQrPltTYbSSdLnbSfwqRVdM/zNo1kdHB+kMstKedMRHRX53HuGgDmCuoo0Y1EQxlTO6eRXuPKuhwsWW7V1XzBESKCyFgccC/mA0Dn7lCqKprEs3cuKDC3zKjpNG/0u9qWtBkoYDiBQUZDbSp0AAaBzqvZE+V2hoqiqhpWa+xmdtWs+bib5EwAwa0HBo5ufWf9K3hhbE2yGPrKt9S/M72Pdd27MSb4Z4EL4jndzMGnp+65z1LY9E3JNDhj6j7l0b/2xdIF0ZRgoYeUdbnGp8adyrlqpV7zQswqlYllS/mdFk3TbLzJjA1YAd7aaktJFDU6cK06V7kqlezL3nOmwpkM6yJt3EZui2j7Es0/+R/iGg+J7l2oo9VepCxyo2ib5qVy7Uh+omYcMira5bv4tx8cB2qXUvyRqpVYfBxqhre5NS5X+iuLIUtDBc6K/MNIbTDvI7lX0dkcr3dxoMYV7mNhYmriNfEZZUDIbR01EGJz5A2DRrK6oi1L7/4oQ1czDobJrIvwUx7y4lzjUk1JOck6SrFqIiWQz7nK5bqXXc2ksYscjDCG3p9p3/qq6vfs00OAw9aRfImb7Wu+WhNEPB0QluV8IAqSOdcKWFJH69xPxWrdBF9u6mYE1xKuUMa5VVbqcIfAgCA0nc64q7rXeVqp63tTYYJ+N6lqUQuCNvFxWP1T/KV0h66Eas7B/kp92HEDpeCW5jCZTm4IwXyVPvW59pXI6FqpyQrW6VBJhwnj2WvIPNlAUPhTtUygVEcqFTjzFWNrk7igK0MqEByh9Q0u5dhfp4e+xB+7EGP9rdDenSf9Kmqp+I6ybIbDCqJIGZ3J9ynpvLJMmWiE+OIQDsoirau1VqV4gesa5kS53roWTt4bn2IaXuLBdjv7nD+3J++KkLXPT/ErmYJAq9e/sds5LSdm0cYL4jzmcRlDoqeC0+K8tdLULbMdZYqSgTNkuvuQ1pX2jxKthAQm6xwnd5wHcpLKJidbUrajGpX6R/ahWosQvJc4lxOck1J7SpiNRqWRCoe9z1u5bqTF1rDM3F4X9JlC869TQdZUepn4bdNyfhtCtRJr1U3L/bdqw5GCDQVpkw2DSQPADWquKJ0rjUVVTHSRX9kMxnrSizD8t73FxOABIDdQaBmVw2JkbbWMhJVTTSZlXU1yG/e4IdEPswwXE8zcSqNUu6yG3a7JEiu7kMitWeMeM+MfedUcwzAdwCvYWZGI0wtVOs0rnr3lv3NpP+rHPNDb2cJ33b3KBXv1RpfYDDo6T0JW9lvNlQA0B0ZwOTUewMxcdmmi400CyL+ibiVc2nbol3Lt+jNI8d0Rxe9xc5xqSc5Kt2tRqWQyEkjpHK5y3VTvs2z3zEQQoYqTnOho0uPMvMkiRpdTpTU753o1prNjyLJeE2Cw1yRidJJxJPSqSR6vdmU3FNC2GNI29xEX7s10eAHsxdDJdQaW0oac+nsXaklyP17yDi9M6aG7d0MzVyY04QBAEBpW54wiVNQRWI4iopUZLcVT1qosmhscGaqU+vMtKiFuRt4eKx+qf5SukPXQi1nYP8lKPdO9P6YbzGqYWgjEsJ5tIVlU0uf7m7mcw3FOCnDk6v8AC4RLak47C10WEWkYhzgMOgqv4UrVuiF8tXSyssrksZ/eGWlYbv8A8sUvrnGdreh2nxVpTvlcn3oZeuipWL/4uv8Awh1JK8tFx7D36Jv8QftsOAOZz9g+9FBrJ8qZU3Uu8HouI/iu2Qul47WEpBMTO48Fg1uP4Gc9CgQxLI9EL+uq0pold39xk0xFdEcXvOU5xqSdJV41qNSyGHkkc9yuduogR3QyHMcWkaWkg+C+OY1yaofWSvYt2rY0a6Vq/rYT4UcBzmUDqjB7TWhI14FVNTFwnXaazDarpcSslS6oVG9lifpIoyf6b6lvNraeiuHMp1LPxG2XcosTokppPt2Uh4MIvcGNFXOIaBrJwUhzkal1K+NivcjU3U1qyZBklADagBoLnuzVNKlx/wC6FRyPWV9zc08LKWG3LczO3rVdNRnRD7OZg+Fu05yriCFI2WMhXVS1EquXbuJC5Nlb/HDyOBC4R53e6Pz2LlWS5WZe9SVhFLxZs67IWLdCtLe4TYDTjEPC/gNpoO9RKKLM/MvcWuNVOSJI07/4UGTlXRnthwxVzjQD8nUFaPejEupmIYnSvRjU1U1ywrNErBbBBrSpJ1uOJKopZOI7Mbmkp0giSNCu30u5FmIjY0GjuCGltaHAkgiuBzqVS1DY0yuKvFcPknekkfkQVn3NmIjqPAhN0kkE9gBUqStjan26lbBg073ffohLWhacGzWGXlQHRvfecaHW46TqbmCjxxPqFzv2J09TDQM4UOruZXrGvDFlopiVLw81iAn2ueugqXLTNe2yFVS4jLDIr1W6LuaHZt5JeYAyYga74XkNd45+xVUlPIzdDUwYhBMmjvRTw2nc2BHJe0uhuOJyKZJrpySPtRdI6t7EsR6jCIJlzJov6I07nw0Rz8g2rv09eRDXAG+P4PiJcqBCGVHmS1v+LPF1U6bI7RrT4uDQR6ySaex1ttCzpU/tQzGeMziK49LsO4Jw6iTrLY8pPh9N1EzKWi7Vrfq4RiZAZR5aBWuAAP5USeLhuylxQ1XSI89rEuuJNI28PFo/VP8AKV0h66EWs7B/kpjyvzAhfQcr4fT1WXIOmIrYLM7s5+EaXHoXOWRI25lO9LA6eRGNNekJRsCG2EwUa0UG086onvV7rqbuGJsTEY3ZDMr3Wv8AqY5p/TZVjOfW7tPgAreliyMv3qY/FKvjzWTZNCDUorAgLluat/cjHQGMHidir8Q2aaHAOu9fIkt0iFWBDdpEUDsLXbAuNCv32JeOtvCi/sidz2zd8iujuzQ8G/yIz9g+6710lkykHBKfO9ZV7v6Tm6BOmHLiGDjEdkn+IxP4Hao1GzM+69xZYzMrIMqd+hnknKujPbDhirnGgG3mVrI9GtzKZSKF0r0YxNzW7CstsrBbCbic7j8TjnKo5ZFkddTdUlM2CNGIQN7btRZqM2JDc2mQGnKJGTQk1FBjnUmmqWxtVFKzEsOkqZEc1dD4dDhWRBysIkw8UBOk9HutHiiK+pf+j5liw2K+71/72F173CJ+3MuDX14LzwWuGo6AR4pUUqt1ZsMPxZJPsmWylgmrbl4Qq6KwdDgSegDEqM2F7l0Qs5K2CNLuchTbfvo6IDDlwWN0vPtn+I93pz9CsIKJE1eUFbjLn/ZDonMq0vLPimkNrnnmBPepivaxNVKZkMkq/alywSNyJiJi/JhDnOU7uGHioz62NNtSzhwSd+r9CW9WpKWFZmLlHUXBoPQ1uJUdamaTqpYnph1HT6yuufczfaDCaIcvDLg0Bra8BoAzUznwXxtE963cp9kxqGNMsaXK/P3vmYtQHCGNTBQ/McVKZRxt/ZVzYvUSaItk/RBxYrnnKeS46yST4qUjUTZCtfI563ctz4X08mk7nXFXda77NVPXdoa7BPx/UtSiFyRt4eLR+qf5SukPXQi1nYP8lMeV+YEIAgNLuRYm8Qt9eP3IgB/i3OG/k/6VPVzZ3WTZDY4TR8GPO7dTuvrav6eBktPDiVYOYU4Tu7DpIXmli4j9e494rVcCGybroZcrpDFhAcoDSrhWeYUvvjs8U5X+Iwb+T2qmrJM0lk7jY4PTrHBmXd2p4d0ma4MKDpLi89AGT/7eC60DdVcRcelTI1nPUlrjS2RKQzpeXPPaSB4ALjVuzSqT8JjRlM396ntt6xmTbAx5IoatcKVB7c65xTOiW6Heso2VLMriuTkKDZMI72cuYiAhrnUqBrpoaPE0UpqvqXa7FVK2HDY1yavUn7rzm/SsJ5dlOyaOJxOUMDXnUWdmSRULOgm4sDXKup925bUOVYXPNXe6we04/gc6RQukWyH2rrI6dmZy68jLLUtF8zEMWIcTmGho0NCuoo0jbZDGVNQ+oer3nRAgOiHJY0ucdDQSfBenPa3dTlHE+RbNS5YrOuRHiYxMmEOfhO7hh4qJJWsTq6ltBgsz9X6ITrLuSUm3LmHBx/8AIcD0MGfxUZ1RNLo0s0w+jpkzSLfzPNNX2hQhkSsHAYAmjG9jRj9l7bRPdq9ThJjMMf2wtK7P3omY2eIWDUzgjvz+KlspY29xVT4pUS99vIhya4nPr1ruiImxXq5V1U4X0+BAEAQGkbnXFnda77NVPXdoa/BPx/UtaiFyRt4eLR+qf5SukPXQi1nYP8lMeV+YEICfudY36mNlOH7cOjnaidDfyolXNkbZN1LXCqPjy5l2Q1LMqc2WiIZNem1P1Mw5wNWN4DOgae049yu6aLIzzMTiVVx5ltsmhDqQVwQEvduxjNxQ3/jbQvdzfCOcqPUTJG39lhh9EtTJbuTc1fgsboa1o6AAB9lS6qptdGN/SGR3gtP9VHfF932WfxGbvz9qvIIuGxEMPX1PSJld3bIaDcqebElYbQRlMGQ4aRQ4eFFVVTFbIq8zU4XO19O1EXVND1W3b0KVaS5wL/dYDwifwOcrzFA6RbIh1q66KnZdV15GWWjPPmIjosQ1ce4DQBzBXUcaRtyoYuonfM9Xv3PmXnYkKu9xHsrnyXFte4r65jXdZD5HPLH1HKh75Cw5mbOUGuIOeJEJA7zieyq4unii0Qlw0VTUrey+alrsy4sNlDHcYh+EVa3aVBkrXLo3QuqfBI2ayLck5q1JSRbkDJaR7kMAu7aZukrk2KWVSZJU0tIlkt5JuVW1b7xYlRBG9N1mjn7ApsdC1vW1KWpxuR+kaWT5KxGjOecp7i4nS4knvKmtajUshSvke9buW51r6eAgCAIAgCAIDSdzrizutd9mqoru0Nfgn4/qWpQy5I28PFo/VP8AKV0h66EWs7B/kpjyvzAn1DYXENaKkkADWTgAviqiJdT0xqucjU3U127tliVgthj2vaedbjn2dioppFkdmN3RUyU8SMTfvPVaUJzoURrPaLHAdJGC8MVEclztO1XRqjdzGo0B0Mlj2lrhgQRQq/a5rkuimAkidGtnpY616OZMWHd6LNEUBbDri8jD/H4io81SyNP2WNHhstQu1k5mm2VZsOWhiHDFBnJ0uOs86p5JHPddTYU9OyBmRpUL8XhrWVhHD/kcPIPz3a1OpKf/ADcUWL4hf/xjXzKSrIzZ9MeRiCQeYkfZfFRF3PTXub1VsK1Okk9pO1NGofbucvNSwWTdCPHo543putw4XY3P30UWSsYzRNSzpsInl1don7LjZV1JeX4WTvjh7z8e4Zgq+SpfIaCnwyCDW115qLWvXAl6tB3x491lDTpdmC+x0z5D5U4pBBoi3XkhS7WvZHj1AdvTPhZge12fuorCKkYzfVTP1WLTzaItk/RA1Uoq1VVW6nCHwIAgCAIAgCAIAgNJ3OuKu613laqeu7Q1+Cfj+palELkjbw8Wj9U/yldIeuhFrOwf5KY8r8wJcdz+x8t5mnjgsqGc7tJ7M3SeZV9bNb7E9TQYLR5ncZ3dsaCqw1BRbz3miQZtrYR4MMUc3Q8uxIPQKUOjFWFPTI+NVXvM5iGJviqERmybk7I2jKz7QCGOdTFjwMpu3pCjPjkhUsoqimrG628lPRL3elmHKbBZXPiK06K5l5WeRd1OraCmat0Yh7JqchwG5URzWNGsgd2teGtc5bIh2fLHC27lREKTeG+heDDlqtGYxDg4j+0aOnOrCCitq8z9djOZFZDtz/0UxWNjPKqructBJAAqTgAMSehFWwa1XLZCzWRcuNGo6Kd6ZqIq89mjt7lClrWt0bqXNLg0smsn2p8l2smwIEt/TZV3xuxce3R2Kukne/dTQ09DBAn2p6nRbV54MtVpOXE+Buf/ACOZq9xUz5NTnVYlDAlr3XkhQrYvLHmahzshnwMwHac7lZxUrGfszVVic0+myfohlIK0IAgCAIAgCAIAgCAIAgNJ3OuLO6132aqeu7Q1+Cfj+palELkjbw8Wj9U/yldIeuhGrOwf5KZPZkk6PFZBZncadAzk9gqrySRGNVymHpoFmkRid5sMhKtgw2wmCjWig29KoXuVzlcpvIYmxMRjdkPqdmRChuiOzNaXHoAqvjWq5URD7LIkbFevcYxMxjEe57s7nFx6SarQMajWoiH5/LIsj1evedS9Lqh4RVTY9jbTjAUEaJT+btq58JnIkJVzJpnU80SIXHKcS46yST3le2tRNji57nLdy3PlfVWx5RFXRCyWLc6NHo6J+0znHDI5m6O3uUOWsa3RupcUmDyy6v0T5L1ZNhQZYfts4Wl5xce3R0BVskz5F1U0lPRQwJ9iH3a1sQpVuVFdQ6GjFzugL5HE+RftPtTVxQNu9Sg21fCNHq2H+0zUDwj0u0dAVnFRtZq7VTM1eMSy6M0QramFQuoQ+BAEAQBAEAQBAEAQBAEAQGk7nXFnda77NVPXdoa/BPx/UtSiFyRt4eKx+qf5SukPXQjVnYP8lKlcSHDgtfNRnNZXgMyiBgPaI6TQdinViueqMaUWDNjias0i25EraF+IDMIYdFPMMlvefwFxZRSO30J0+NQM0bqVO2r0xppphmjIZztbiTpxcc/gpsVIyNb95R1eKyzordkINSirOEAQEtYtgRpo8AZLNL3YN7PiPQo81QyPzJ9Jh8tQuiWTmaBYl2YMtRwGXE+N2cfxGZqrJal8nkailw2GDW115qTUWIGgucQABUkmgCjol9ie5yNS6lJt6+1Kw5XHQYhGH+I09JVhBRX1eZ+txpEuyH3KTHjOiOL3uLnHOSakqyaxrUshnZJHPdmct1OtfTmEAQBAEAQBAEAQBAEAQBAEAQGk7nXFnda77NVRXdoa/BPx/UtShlyRt4eLR+qf5SukPXQjVnYP8lMfV+YG4Q+HCAIDtlpd8VwZDaXuOYAVP+l5c9GpdTrFE+R2ViXUvVgXJa2kSZo45xDHsj+R977dKrJqxXaMNJRYM1lnTaryLjDYGgAAADAAYAKCuu5etajUshG23bkKUbV5q4+ywYudsHOusULpF0ItVWxU7buXXkZvbl4Is2eGclmhg9nt+I9Kt4adsfmZOrxCWoWyrZOREruV4QBAEAQBAEAQBAEAQBAEAQBAEAQGk7nXFnda77NVRXdoa/BPx/UtShlyRt4eLR+qf5SukPXQi1nYP8lMeV+YEIAh9sTt37sRZqjjwIXxkYn+A09OZRZqpseiblnRYZJUaro00aybHhSzcmE2mtxxc7pKqpJXSLdxq6ekigbZiHvrRcyRcqN5b4NhVhS9HvzF2drOj4j4KbBSK/V2xSV+LNiuyLVf4UCYjuiOL3uLnHEk4kq0a1GpZDLySOkdmet1OpejmEAQBAEAQBAEAQBAEAQBAEAQBAEAQGkbnXFnda77NVPXdoa/BPx/UtaiFyRt4eLR+qf5SukPXQi1nYP8lMeV+YE7IEF0RwYwFzjmAFSV8c5GpdT3HG57srUupfLu3MaykSZo52cMztb/AC+I+HSquesV2jNjT0ODtZZ8uq8i4htBQKCXqIiaHXMzDYbS95DWgVJJoAvqNVy2Q8ySNY3M5dDOry3ufHrCg1ZCzE5nPH4HMrWnpEb9ztzK1+LOluyLRP6VdTbFJcIAgCAIAgCAIAgCAIAgCAIAgCAIAgCAIDSdzrizutd5Wqnru0Nfgn4/qWpRC5I28PFo/VP8pXSHroRazsH+SmY2HYcWbdRgo0e08+yNp5lcTVDY013MfSUMlS77duZpdiWFClG0YKuI4Tz7R2DmVRLM6RdTXUlFFTts1NeZKUXImHjtS04cswxIpoNA0uOpo0le443PWyHCoqGQNzPUzC37fiTbuFwYYPBZoHOdZVzBTpEn7MdW176l3JORELuV4QBAEAQBAEAQBAEAQBAEAQBAEAQBAEAQBAaTudcWd1rvK1U9d2hr8E/H9S1KIXJ0zUuIrHQ3ey4Fp0YEUK+tXKt0PD2I9qtXZRKyzYTQyG0NaMABmRzlct1EcbY25WpZDtXw9kZbttw5RmU81cfZYM7j+BzrrFC6RbIQ6usjpmXdvyMuta1Iky/fIh6APZaNQH5VzFC2NLIY2qqpKh+Z54V1IoQBAEAQBAEAQBAEAQBAEAQBAEAQBAEAQBAEBpG51xZ3Wu+zVT13aGvwT8f1LWohchACgIO8l4WSjaYOikcFlfF2oLvBA6Rf0V9dXspm83dyGYz86+O8xIjspx8BqA0BXMcaRpZDHTzvmfneup5l7OAQBAEAQBAEAQBAEAQBAEAQBAEAQBAEAQBAEAQGk7nXFnda77NVRXdoa/BPx/UtShlyEBXr0XkbKtyG0dGIwb8P9ztmlSaenWRddisxDEW07bJ1jMpmYdEcXvJc5xqSVcNYjUshjpZHSOV7l1U6l6OYQBAEAQBAEAQBAEAQBAEAQBAEAQBAEAQBAEAQBAaTudcWd1rvs1VFd2hr8E/H9S1KGXJwUBAxroyr3F7mOLnGpJiPqT3qQlVI1LIpXPwume5XOTVf2fHqZKcm76j9q+9Ml5nj6PS+H5UepkpybvqP2p0yXmPo9L4flR6mSnJu+o/anTJeY+j0vh+VHqZKcm76j9qdMl5j6PS+H5UepkpybvqP2p0yXmPo9L4flR6mSnJu+o/anTJeY+j0vh+VHqZKcm76j9qdMl5j6PS+H5UepkpybvqP2p0yXmPo9L4flR6mSnJu+o/anTJeY+j0vh+VHqZKcm76j9qdMl5j6PS+H5UepkpybvqP2p0yXmPo9L4flR6mSnJu+o/anTJeY+j0vh+VHqZKcm76j9qdMl5j6PS+H5UepkpybvqP2p0yXmPo9L4flR6mSnJu+o/anTJeY+j0vh+VHqZKcm76j9qdMl5j6PS+H5UepkpybvqP2p0yXmPo9L4flR6mSnJu+o/anTJeY+j0vh+VHqZKcm76j9qdMl5j6PS+H5UepkpybvqP2p0yXmPo9L4flR6mSnJu+o/anTJeY+j0vh+VHqZKcm76j9qdMl5j6PS+H5UepkpybvqP2p0yXmPo9L4flR6mSnJu+o/anTJeY+j0vh+VHqZKcm76j9qdMl5n36PS+H5JSy7NhyzN7hAhpcXUJJxNNfQuL5HPW7iZBTsgblZse5eDuEAQBAEAQBAEAQBAEAQBAEAQBAEAQBAEAQBAEAQBAEAQBAEBwgP/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5739175" y="4217536"/>
            <a:ext cx="2905125" cy="1301182"/>
            <a:chOff x="-3514723" y="5518718"/>
            <a:chExt cx="2905125" cy="1301182"/>
          </a:xfrm>
        </p:grpSpPr>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1" b="29290"/>
            <a:stretch/>
          </p:blipFill>
          <p:spPr bwMode="auto">
            <a:xfrm>
              <a:off x="-2438399" y="5867400"/>
              <a:ext cx="18288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723" y="5518718"/>
              <a:ext cx="1057274" cy="1057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399" y="5518718"/>
              <a:ext cx="1828800" cy="34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399" y="6269918"/>
              <a:ext cx="1828801" cy="54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025509" y="2154416"/>
            <a:ext cx="3834213" cy="1412943"/>
            <a:chOff x="4776387" y="2644816"/>
            <a:chExt cx="4223937" cy="1556560"/>
          </a:xfrm>
        </p:grpSpPr>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429000"/>
              <a:ext cx="2451988" cy="772376"/>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2644816"/>
              <a:ext cx="1837524" cy="1289009"/>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6387" y="2708531"/>
              <a:ext cx="2638127" cy="574286"/>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765183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Importance of Education</a:t>
            </a:r>
            <a:endParaRPr lang="en-US" dirty="0"/>
          </a:p>
        </p:txBody>
      </p:sp>
      <p:sp>
        <p:nvSpPr>
          <p:cNvPr id="3" name="Content Placeholder 2"/>
          <p:cNvSpPr>
            <a:spLocks noGrp="1"/>
          </p:cNvSpPr>
          <p:nvPr>
            <p:ph idx="1"/>
          </p:nvPr>
        </p:nvSpPr>
        <p:spPr>
          <a:xfrm>
            <a:off x="304800" y="1752600"/>
            <a:ext cx="8534400" cy="4724400"/>
          </a:xfrm>
        </p:spPr>
        <p:txBody>
          <a:bodyPr>
            <a:normAutofit lnSpcReduction="10000"/>
          </a:bodyPr>
          <a:lstStyle/>
          <a:p>
            <a:pPr marL="182880" indent="-182880">
              <a:buClr>
                <a:srgbClr val="C00000"/>
              </a:buClr>
              <a:buFont typeface="Arial" panose="020B0604020202020204" pitchFamily="34" charset="0"/>
              <a:buChar char="•"/>
            </a:pPr>
            <a:r>
              <a:rPr lang="en-US" sz="2200" dirty="0" smtClean="0"/>
              <a:t>Understanding the nature of the environment, capable of rapid and predictable change (total Earth System)</a:t>
            </a:r>
          </a:p>
          <a:p>
            <a:pPr marL="182880" indent="-182880">
              <a:buClr>
                <a:srgbClr val="C00000"/>
              </a:buClr>
              <a:buFont typeface="Arial" panose="020B0604020202020204" pitchFamily="34" charset="0"/>
              <a:buChar char="•"/>
            </a:pPr>
            <a:r>
              <a:rPr lang="en-US" sz="2200" dirty="0" smtClean="0"/>
              <a:t>Connecting the forecasts with decision makers – Must include the social sciences to further understand decision making across the spectrum of users:</a:t>
            </a:r>
          </a:p>
          <a:p>
            <a:pPr marL="1828800" lvl="1" indent="-182880">
              <a:buClr>
                <a:srgbClr val="C00000"/>
              </a:buClr>
              <a:buFont typeface="Arial" panose="020B0604020202020204" pitchFamily="34" charset="0"/>
              <a:buChar char="•"/>
            </a:pPr>
            <a:r>
              <a:rPr lang="en-US" dirty="0" smtClean="0"/>
              <a:t>Organized (government)</a:t>
            </a:r>
          </a:p>
          <a:p>
            <a:pPr marL="1828800" lvl="1" indent="-182880">
              <a:buClr>
                <a:srgbClr val="C00000"/>
              </a:buClr>
              <a:buFont typeface="Arial" panose="020B0604020202020204" pitchFamily="34" charset="0"/>
              <a:buChar char="•"/>
            </a:pPr>
            <a:r>
              <a:rPr lang="en-US" dirty="0" smtClean="0"/>
              <a:t>Loosely coupled (schools, churches, Boy/Girl Scouts, </a:t>
            </a:r>
            <a:r>
              <a:rPr lang="en-US" dirty="0" err="1" smtClean="0"/>
              <a:t>etc</a:t>
            </a:r>
            <a:r>
              <a:rPr lang="en-US" dirty="0" smtClean="0"/>
              <a:t>)</a:t>
            </a:r>
          </a:p>
          <a:p>
            <a:pPr marL="1828800" lvl="1" indent="-182880">
              <a:buClr>
                <a:srgbClr val="C00000"/>
              </a:buClr>
              <a:buFont typeface="Arial" panose="020B0604020202020204" pitchFamily="34" charset="0"/>
              <a:buChar char="•"/>
            </a:pPr>
            <a:r>
              <a:rPr lang="en-US" dirty="0" smtClean="0"/>
              <a:t>Individuals (sustained by cell phones)</a:t>
            </a:r>
          </a:p>
          <a:p>
            <a:pPr marL="182880" indent="-182880">
              <a:buClr>
                <a:srgbClr val="C00000"/>
              </a:buClr>
              <a:buFont typeface="Arial" panose="020B0604020202020204" pitchFamily="34" charset="0"/>
              <a:buChar char="•"/>
            </a:pPr>
            <a:r>
              <a:rPr lang="en-US" sz="2200" dirty="0" smtClean="0"/>
              <a:t>In the face of forecasts provided through multiple sources, educational challenges are profound. But they must be addressed in K-12 &amp; beyond </a:t>
            </a:r>
          </a:p>
          <a:p>
            <a:pPr marL="457200" lvl="1" indent="-91440">
              <a:buClr>
                <a:srgbClr val="C00000"/>
              </a:buClr>
              <a:buFont typeface="Arial" panose="020B0604020202020204" pitchFamily="34" charset="0"/>
              <a:buChar char="•"/>
            </a:pPr>
            <a:r>
              <a:rPr lang="en-US" sz="1800" dirty="0" smtClean="0"/>
              <a:t>Multiple sources -&gt; conflicting information</a:t>
            </a:r>
          </a:p>
          <a:p>
            <a:pPr marL="457200" lvl="1" indent="-91440">
              <a:buClr>
                <a:srgbClr val="C00000"/>
              </a:buClr>
              <a:buFont typeface="Arial" panose="020B0604020202020204" pitchFamily="34" charset="0"/>
              <a:buChar char="•"/>
            </a:pPr>
            <a:r>
              <a:rPr lang="en-US" sz="1800" dirty="0" smtClean="0"/>
              <a:t>Users assess the risk to their own situation</a:t>
            </a:r>
          </a:p>
          <a:p>
            <a:pPr marL="457200" lvl="1" indent="-91440">
              <a:buClr>
                <a:srgbClr val="C00000"/>
              </a:buClr>
              <a:buFont typeface="Arial" panose="020B0604020202020204" pitchFamily="34" charset="0"/>
              <a:buChar char="•"/>
            </a:pPr>
            <a:r>
              <a:rPr lang="en-US" sz="1800" dirty="0" smtClean="0"/>
              <a:t>Risk factors drive decisions</a:t>
            </a:r>
          </a:p>
          <a:p>
            <a:pPr marL="457200" lvl="1" indent="-91440">
              <a:buClr>
                <a:srgbClr val="C00000"/>
              </a:buClr>
              <a:buFont typeface="Arial" panose="020B0604020202020204" pitchFamily="34" charset="0"/>
              <a:buChar char="•"/>
            </a:pPr>
            <a:r>
              <a:rPr lang="en-US" sz="1800" dirty="0" smtClean="0"/>
              <a:t>Partnerships are critical</a:t>
            </a:r>
            <a:endParaRPr lang="en-US" sz="1800" dirty="0"/>
          </a:p>
        </p:txBody>
      </p:sp>
      <p:sp>
        <p:nvSpPr>
          <p:cNvPr id="5" name="Slide Number Placeholder 4"/>
          <p:cNvSpPr>
            <a:spLocks noGrp="1"/>
          </p:cNvSpPr>
          <p:nvPr>
            <p:ph type="sldNum" sz="quarter" idx="12"/>
          </p:nvPr>
        </p:nvSpPr>
        <p:spPr/>
        <p:txBody>
          <a:bodyPr/>
          <a:lstStyle/>
          <a:p>
            <a:pPr>
              <a:defRPr/>
            </a:pPr>
            <a:fld id="{01FC1F9A-ECE0-4164-923F-B840863BAB5D}" type="slidenum">
              <a:rPr lang="en-US" smtClean="0"/>
              <a:pPr>
                <a:defRPr/>
              </a:pPr>
              <a:t>34</a:t>
            </a:fld>
            <a:endParaRPr lang="en-US"/>
          </a:p>
        </p:txBody>
      </p:sp>
    </p:spTree>
    <p:extLst>
      <p:ext uri="{BB962C8B-B14F-4D97-AF65-F5344CB8AC3E}">
        <p14:creationId xmlns:p14="http://schemas.microsoft.com/office/powerpoint/2010/main" val="1811563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NOAA Office of Education</a:t>
            </a:r>
            <a:endParaRPr lang="en-US" dirty="0"/>
          </a:p>
        </p:txBody>
      </p:sp>
      <p:sp>
        <p:nvSpPr>
          <p:cNvPr id="5" name="Slide Number Placeholder 4"/>
          <p:cNvSpPr>
            <a:spLocks noGrp="1"/>
          </p:cNvSpPr>
          <p:nvPr>
            <p:ph type="sldNum" sz="quarter" idx="12"/>
          </p:nvPr>
        </p:nvSpPr>
        <p:spPr/>
        <p:txBody>
          <a:bodyPr/>
          <a:lstStyle/>
          <a:p>
            <a:pPr>
              <a:defRPr/>
            </a:pPr>
            <a:fld id="{01FC1F9A-ECE0-4164-923F-B840863BAB5D}" type="slidenum">
              <a:rPr lang="en-US" smtClean="0"/>
              <a:pPr>
                <a:defRPr/>
              </a:pPr>
              <a:t>35</a:t>
            </a:fld>
            <a:endParaRPr lang="en-US"/>
          </a:p>
        </p:txBody>
      </p:sp>
      <p:sp>
        <p:nvSpPr>
          <p:cNvPr id="7" name="Content Placeholder 2"/>
          <p:cNvSpPr txBox="1">
            <a:spLocks/>
          </p:cNvSpPr>
          <p:nvPr/>
        </p:nvSpPr>
        <p:spPr bwMode="auto">
          <a:xfrm>
            <a:off x="381000" y="16002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3"/>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4"/>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5"/>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457200" indent="-457200">
              <a:buClr>
                <a:srgbClr val="C00000"/>
              </a:buClr>
              <a:buFont typeface="Arial" panose="020B0604020202020204" pitchFamily="34" charset="0"/>
              <a:buChar char="•"/>
            </a:pPr>
            <a:r>
              <a:rPr lang="en-US" sz="2400" dirty="0"/>
              <a:t>Education Leadership, Coordination, and </a:t>
            </a:r>
            <a:r>
              <a:rPr lang="en-US" sz="2400" dirty="0" smtClean="0"/>
              <a:t>Partnerships</a:t>
            </a:r>
            <a:endParaRPr lang="en-US" sz="2400" dirty="0"/>
          </a:p>
          <a:p>
            <a:pPr lvl="1">
              <a:buClr>
                <a:srgbClr val="C00000"/>
              </a:buClr>
              <a:buFont typeface="Arial" panose="020B0604020202020204" pitchFamily="34" charset="0"/>
              <a:buChar char="•"/>
            </a:pPr>
            <a:r>
              <a:rPr lang="en-US" sz="1800" dirty="0"/>
              <a:t>Inter- and intra-agency </a:t>
            </a:r>
            <a:r>
              <a:rPr lang="en-US" sz="1800" dirty="0" smtClean="0"/>
              <a:t>activities (FEMA, Exploratorium, The Weather Channel)</a:t>
            </a:r>
            <a:endParaRPr lang="en-US" sz="1800" dirty="0"/>
          </a:p>
          <a:p>
            <a:pPr lvl="1">
              <a:buClr>
                <a:srgbClr val="C00000"/>
              </a:buClr>
              <a:buFont typeface="Arial" panose="020B0604020202020204" pitchFamily="34" charset="0"/>
              <a:buChar char="•"/>
            </a:pPr>
            <a:r>
              <a:rPr lang="en-US" sz="1800" dirty="0" smtClean="0"/>
              <a:t>Science Teacher partnerships (AMS)</a:t>
            </a:r>
            <a:endParaRPr lang="en-US" sz="1800" dirty="0"/>
          </a:p>
          <a:p>
            <a:pPr marL="457200" indent="-457200">
              <a:buClr>
                <a:srgbClr val="C00000"/>
              </a:buClr>
              <a:buFont typeface="Arial" panose="020B0604020202020204" pitchFamily="34" charset="0"/>
              <a:buChar char="•"/>
            </a:pPr>
            <a:r>
              <a:rPr lang="en-US" sz="2400" dirty="0"/>
              <a:t>Student Opportunities</a:t>
            </a:r>
          </a:p>
          <a:p>
            <a:pPr lvl="1">
              <a:buClr>
                <a:srgbClr val="C00000"/>
              </a:buClr>
              <a:buFont typeface="Arial" panose="020B0604020202020204" pitchFamily="34" charset="0"/>
              <a:buChar char="•"/>
            </a:pPr>
            <a:r>
              <a:rPr lang="en-US" sz="1800" dirty="0"/>
              <a:t>Education Partnership Program (EPP): Undergraduate </a:t>
            </a:r>
            <a:r>
              <a:rPr lang="en-US" sz="1800" dirty="0" smtClean="0"/>
              <a:t>&amp; Graduate Programs</a:t>
            </a:r>
            <a:endParaRPr lang="en-US" sz="1800" dirty="0"/>
          </a:p>
          <a:p>
            <a:pPr lvl="1">
              <a:buClr>
                <a:srgbClr val="C00000"/>
              </a:buClr>
              <a:buFont typeface="Arial" panose="020B0604020202020204" pitchFamily="34" charset="0"/>
              <a:buChar char="•"/>
            </a:pPr>
            <a:r>
              <a:rPr lang="en-US" sz="1800" dirty="0" smtClean="0"/>
              <a:t>Ernest </a:t>
            </a:r>
            <a:r>
              <a:rPr lang="en-US" sz="1800" dirty="0"/>
              <a:t>F. Hollings Undergraduate Scholarship Program</a:t>
            </a:r>
          </a:p>
          <a:p>
            <a:pPr marL="457200" indent="-457200">
              <a:buClr>
                <a:srgbClr val="C00000"/>
              </a:buClr>
              <a:buFont typeface="Arial" panose="020B0604020202020204" pitchFamily="34" charset="0"/>
              <a:buChar char="•"/>
            </a:pPr>
            <a:r>
              <a:rPr lang="en-US" sz="2400" dirty="0"/>
              <a:t>Competitive Education Grants and Partnerships</a:t>
            </a:r>
          </a:p>
          <a:p>
            <a:pPr lvl="1">
              <a:buClr>
                <a:srgbClr val="C00000"/>
              </a:buClr>
              <a:buFont typeface="Arial" panose="020B0604020202020204" pitchFamily="34" charset="0"/>
              <a:buChar char="•"/>
            </a:pPr>
            <a:r>
              <a:rPr lang="en-US" sz="1800" dirty="0"/>
              <a:t>Environmental Literacy Grants</a:t>
            </a:r>
          </a:p>
          <a:p>
            <a:pPr lvl="1">
              <a:buClr>
                <a:srgbClr val="C00000"/>
              </a:buClr>
              <a:buFont typeface="Arial" panose="020B0604020202020204" pitchFamily="34" charset="0"/>
              <a:buChar char="•"/>
            </a:pPr>
            <a:r>
              <a:rPr lang="en-US" sz="1800" dirty="0"/>
              <a:t>Sustained Programmatic Investments</a:t>
            </a:r>
          </a:p>
          <a:p>
            <a:pPr lvl="1">
              <a:buClr>
                <a:srgbClr val="C00000"/>
              </a:buClr>
              <a:buFont typeface="Arial" panose="020B0604020202020204" pitchFamily="34" charset="0"/>
              <a:buChar char="•"/>
            </a:pPr>
            <a:r>
              <a:rPr lang="en-US" sz="1800" dirty="0" smtClean="0"/>
              <a:t>EPP</a:t>
            </a:r>
            <a:r>
              <a:rPr lang="en-US" sz="1800" dirty="0"/>
              <a:t>: Cooperative Science Centers</a:t>
            </a:r>
          </a:p>
        </p:txBody>
      </p:sp>
      <p:pic>
        <p:nvPicPr>
          <p:cNvPr id="8194" name="Picture 2" descr="http://www.oesd.noaa.gov/scholarships/images/hollings_schola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495800"/>
            <a:ext cx="367157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6930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362200" y="2286000"/>
            <a:ext cx="4362450" cy="3800475"/>
          </a:xfrm>
          <a:prstGeom prst="rect">
            <a:avLst/>
          </a:prstGeom>
        </p:spPr>
      </p:pic>
      <p:sp>
        <p:nvSpPr>
          <p:cNvPr id="2" name="Title 1"/>
          <p:cNvSpPr>
            <a:spLocks noGrp="1"/>
          </p:cNvSpPr>
          <p:nvPr>
            <p:ph type="title"/>
          </p:nvPr>
        </p:nvSpPr>
        <p:spPr>
          <a:xfrm>
            <a:off x="685800" y="76200"/>
            <a:ext cx="7620000" cy="1371600"/>
          </a:xfrm>
        </p:spPr>
        <p:txBody>
          <a:bodyPr/>
          <a:lstStyle/>
          <a:p>
            <a:pPr algn="ct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2286000"/>
            <a:ext cx="8534400" cy="3733800"/>
          </a:xfrm>
        </p:spPr>
        <p:txBody>
          <a:bodyPr/>
          <a:lstStyle/>
          <a:p>
            <a:pPr marL="0" indent="0" algn="ctr">
              <a:buClr>
                <a:srgbClr val="C00000"/>
              </a:buClr>
              <a:buSzPct val="135000"/>
            </a:pPr>
            <a:r>
              <a:rPr lang="en-US" sz="3600" b="1" dirty="0" smtClean="0">
                <a:latin typeface="Arial" panose="020B0604020202020204" pitchFamily="34" charset="0"/>
                <a:cs typeface="Arial" panose="020B0604020202020204" pitchFamily="34" charset="0"/>
              </a:rPr>
              <a:t>Geostationary (GEO) &amp; </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                        Low Earth Orbit (LEO) Satellite Data</a:t>
            </a:r>
          </a:p>
          <a:p>
            <a:pPr marL="0" indent="0" algn="ctr">
              <a:buClr>
                <a:srgbClr val="C00000"/>
              </a:buClr>
              <a:buSzPct val="135000"/>
            </a:pPr>
            <a:endParaRPr lang="en-US" sz="2400" b="1" dirty="0">
              <a:latin typeface="Arial" panose="020B0604020202020204" pitchFamily="34" charset="0"/>
              <a:cs typeface="Arial" panose="020B0604020202020204" pitchFamily="34" charset="0"/>
            </a:endParaRPr>
          </a:p>
          <a:p>
            <a:pPr marL="0" indent="0" algn="ctr">
              <a:spcBef>
                <a:spcPts val="600"/>
              </a:spcBef>
              <a:buClr>
                <a:srgbClr val="C00000"/>
              </a:buClr>
              <a:buSzPct val="135000"/>
            </a:pPr>
            <a:r>
              <a:rPr lang="en-US" sz="2400" b="1" dirty="0" smtClean="0">
                <a:latin typeface="Arial" panose="020B0604020202020204" pitchFamily="34" charset="0"/>
                <a:cs typeface="Arial" panose="020B0604020202020204" pitchFamily="34" charset="0"/>
              </a:rPr>
              <a:t>Historically the use of:</a:t>
            </a:r>
          </a:p>
          <a:p>
            <a:pPr marL="0" indent="0" algn="ctr">
              <a:spcBef>
                <a:spcPts val="600"/>
              </a:spcBef>
              <a:buClr>
                <a:srgbClr val="C00000"/>
              </a:buClr>
              <a:buSzPct val="135000"/>
            </a:pPr>
            <a:r>
              <a:rPr lang="en-US" sz="2400" b="1" dirty="0" smtClean="0">
                <a:latin typeface="Arial" panose="020B0604020202020204" pitchFamily="34" charset="0"/>
                <a:cs typeface="Arial" panose="020B0604020202020204" pitchFamily="34" charset="0"/>
              </a:rPr>
              <a:t>GEO </a:t>
            </a:r>
            <a:r>
              <a:rPr lang="en-US" sz="2400" b="1" dirty="0" smtClean="0">
                <a:solidFill>
                  <a:srgbClr val="C00000"/>
                </a:solidFill>
                <a:latin typeface="Arial" panose="020B0604020202020204" pitchFamily="34" charset="0"/>
                <a:cs typeface="Arial" panose="020B0604020202020204" pitchFamily="34" charset="0"/>
              </a:rPr>
              <a:t>-</a:t>
            </a:r>
            <a:r>
              <a:rPr lang="en-US" sz="2400" b="1" dirty="0" smtClean="0">
                <a:latin typeface="Arial" panose="020B0604020202020204" pitchFamily="34" charset="0"/>
                <a:cs typeface="Arial" panose="020B0604020202020204" pitchFamily="34" charset="0"/>
              </a:rPr>
              <a:t> </a:t>
            </a:r>
            <a:r>
              <a:rPr lang="en-US" sz="2400" b="1" i="1" dirty="0" smtClean="0">
                <a:latin typeface="Arial" panose="020B0604020202020204" pitchFamily="34" charset="0"/>
                <a:cs typeface="Arial" panose="020B0604020202020204" pitchFamily="34" charset="0"/>
              </a:rPr>
              <a:t>Situational Awareness</a:t>
            </a:r>
          </a:p>
          <a:p>
            <a:pPr marL="0" indent="0" algn="ctr">
              <a:spcBef>
                <a:spcPts val="600"/>
              </a:spcBef>
              <a:buClr>
                <a:srgbClr val="C00000"/>
              </a:buClr>
              <a:buSzPct val="135000"/>
            </a:pPr>
            <a:r>
              <a:rPr lang="en-US" sz="2400" b="1" dirty="0" smtClean="0">
                <a:latin typeface="Arial" panose="020B0604020202020204" pitchFamily="34" charset="0"/>
                <a:cs typeface="Arial" panose="020B0604020202020204" pitchFamily="34" charset="0"/>
              </a:rPr>
              <a:t>LEO </a:t>
            </a:r>
            <a:r>
              <a:rPr lang="en-US" sz="2400" b="1" dirty="0" smtClean="0">
                <a:solidFill>
                  <a:srgbClr val="C00000"/>
                </a:solidFill>
                <a:latin typeface="Arial" panose="020B0604020202020204" pitchFamily="34" charset="0"/>
                <a:cs typeface="Arial" panose="020B0604020202020204" pitchFamily="34" charset="0"/>
              </a:rPr>
              <a:t>-</a:t>
            </a:r>
            <a:r>
              <a:rPr lang="en-US" sz="2400" b="1" dirty="0" smtClean="0">
                <a:latin typeface="Arial" panose="020B0604020202020204" pitchFamily="34" charset="0"/>
                <a:cs typeface="Arial" panose="020B0604020202020204" pitchFamily="34" charset="0"/>
              </a:rPr>
              <a:t> </a:t>
            </a:r>
            <a:r>
              <a:rPr lang="en-US" sz="2400" b="1" i="1" dirty="0" smtClean="0">
                <a:latin typeface="Arial" panose="020B0604020202020204" pitchFamily="34" charset="0"/>
                <a:cs typeface="Arial" panose="020B0604020202020204" pitchFamily="34" charset="0"/>
              </a:rPr>
              <a:t>Numerical Weather Prediction</a:t>
            </a:r>
            <a:endParaRPr lang="en-US" sz="1600" i="1"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36</a:t>
            </a:fld>
            <a:endParaRPr lang="en-US" dirty="0"/>
          </a:p>
        </p:txBody>
      </p:sp>
    </p:spTree>
    <p:extLst>
      <p:ext uri="{BB962C8B-B14F-4D97-AF65-F5344CB8AC3E}">
        <p14:creationId xmlns:p14="http://schemas.microsoft.com/office/powerpoint/2010/main" val="40985749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C569451-30F3-4FDA-AD16-F43A28F7ABBC}" type="slidenum">
              <a:rPr lang="en-US" altLang="en-US">
                <a:solidFill>
                  <a:srgbClr val="000000"/>
                </a:solidFill>
                <a:latin typeface="Times New Roman" panose="02020603050405020304" pitchFamily="18" charset="0"/>
              </a:rPr>
              <a:pPr/>
              <a:t>37</a:t>
            </a:fld>
            <a:endParaRPr lang="en-US" altLang="en-US">
              <a:solidFill>
                <a:srgbClr val="000000"/>
              </a:solidFill>
              <a:latin typeface="Times New Roman" panose="02020603050405020304" pitchFamily="18" charset="0"/>
            </a:endParaRPr>
          </a:p>
        </p:txBody>
      </p:sp>
      <p:sp>
        <p:nvSpPr>
          <p:cNvPr id="18435" name="Rectangle 4"/>
          <p:cNvSpPr>
            <a:spLocks noGrp="1" noChangeArrowheads="1"/>
          </p:cNvSpPr>
          <p:nvPr>
            <p:ph type="title"/>
          </p:nvPr>
        </p:nvSpPr>
        <p:spPr>
          <a:xfrm>
            <a:off x="685800" y="228600"/>
            <a:ext cx="7772400" cy="914400"/>
          </a:xfrm>
        </p:spPr>
        <p:txBody>
          <a:bodyPr/>
          <a:lstStyle/>
          <a:p>
            <a:pPr eaLnBrk="1" hangingPunct="1"/>
            <a:r>
              <a:rPr lang="en-US" altLang="en-US" dirty="0" smtClean="0"/>
              <a:t>Geostationary Satellites</a:t>
            </a:r>
          </a:p>
        </p:txBody>
      </p:sp>
      <p:sp>
        <p:nvSpPr>
          <p:cNvPr id="18436" name="Rectangle 5"/>
          <p:cNvSpPr>
            <a:spLocks noGrp="1" noChangeArrowheads="1"/>
          </p:cNvSpPr>
          <p:nvPr>
            <p:ph type="body" idx="1"/>
          </p:nvPr>
        </p:nvSpPr>
        <p:spPr>
          <a:xfrm>
            <a:off x="304800" y="1600200"/>
            <a:ext cx="8229600" cy="1219200"/>
          </a:xfrm>
        </p:spPr>
        <p:txBody>
          <a:bodyPr/>
          <a:lstStyle/>
          <a:p>
            <a:pPr marL="457200" indent="-457200" eaLnBrk="1" hangingPunct="1">
              <a:lnSpc>
                <a:spcPct val="80000"/>
              </a:lnSpc>
              <a:buClr>
                <a:srgbClr val="C00000"/>
              </a:buClr>
              <a:buFont typeface="Arial" panose="020B0604020202020204" pitchFamily="34" charset="0"/>
              <a:buChar char="•"/>
            </a:pPr>
            <a:r>
              <a:rPr lang="en-US" altLang="en-US" sz="2800" dirty="0" smtClean="0"/>
              <a:t>Visible data initially used by forecast community for situational awareness:                             became the “eyes” for the forecaster</a:t>
            </a:r>
          </a:p>
          <a:p>
            <a:pPr marL="1028700" lvl="2" indent="-457200" eaLnBrk="1" hangingPunct="1">
              <a:lnSpc>
                <a:spcPct val="80000"/>
              </a:lnSpc>
              <a:buClr>
                <a:srgbClr val="C00000"/>
              </a:buClr>
              <a:buFont typeface="Arial" panose="020B0604020202020204" pitchFamily="34" charset="0"/>
              <a:buChar char="•"/>
            </a:pPr>
            <a:r>
              <a:rPr lang="en-US" altLang="en-US" sz="2200" dirty="0" smtClean="0"/>
              <a:t>Timely access a key</a:t>
            </a:r>
          </a:p>
        </p:txBody>
      </p:sp>
      <p:pic>
        <p:nvPicPr>
          <p:cNvPr id="18440" name="Picture 18"/>
          <p:cNvPicPr>
            <a:picLocks noChangeAspect="1" noChangeArrowheads="1"/>
          </p:cNvPicPr>
          <p:nvPr/>
        </p:nvPicPr>
        <p:blipFill>
          <a:blip r:embed="rId2">
            <a:extLst>
              <a:ext uri="{28A0092B-C50C-407E-A947-70E740481C1C}">
                <a14:useLocalDpi xmlns:a14="http://schemas.microsoft.com/office/drawing/2010/main" val="0"/>
              </a:ext>
            </a:extLst>
          </a:blip>
          <a:srcRect l="9479" t="7336" b="8998"/>
          <a:stretch>
            <a:fillRect/>
          </a:stretch>
        </p:blipFill>
        <p:spPr bwMode="auto">
          <a:xfrm>
            <a:off x="6800850" y="2057400"/>
            <a:ext cx="2038350" cy="1835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441" name="Text Box 19"/>
          <p:cNvSpPr txBox="1">
            <a:spLocks noChangeArrowheads="1"/>
          </p:cNvSpPr>
          <p:nvPr/>
        </p:nvSpPr>
        <p:spPr bwMode="auto">
          <a:xfrm>
            <a:off x="228600" y="5963757"/>
            <a:ext cx="4876800" cy="4370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80000"/>
              </a:lnSpc>
              <a:spcBef>
                <a:spcPct val="20000"/>
              </a:spcBef>
            </a:pPr>
            <a:r>
              <a:rPr lang="en-US" altLang="en-US" sz="1400">
                <a:solidFill>
                  <a:srgbClr val="000000"/>
                </a:solidFill>
                <a:latin typeface="Times New Roman" panose="02020603050405020304" pitchFamily="18" charset="0"/>
              </a:rPr>
              <a:t>Sheets, R.C., 1990. The National Hurricane Center –   Past, Present, and Future. </a:t>
            </a:r>
            <a:r>
              <a:rPr lang="en-US" altLang="en-US" sz="1400" i="1">
                <a:solidFill>
                  <a:srgbClr val="000000"/>
                </a:solidFill>
                <a:latin typeface="Times New Roman" panose="02020603050405020304" pitchFamily="18" charset="0"/>
              </a:rPr>
              <a:t>Wea. Forecasting</a:t>
            </a:r>
            <a:r>
              <a:rPr lang="en-US" altLang="en-US" sz="1400">
                <a:solidFill>
                  <a:srgbClr val="000000"/>
                </a:solidFill>
                <a:latin typeface="Times New Roman" panose="02020603050405020304" pitchFamily="18" charset="0"/>
              </a:rPr>
              <a:t>, </a:t>
            </a:r>
            <a:r>
              <a:rPr lang="en-US" altLang="en-US" sz="1400" b="1">
                <a:solidFill>
                  <a:srgbClr val="000000"/>
                </a:solidFill>
                <a:latin typeface="Times New Roman" panose="02020603050405020304" pitchFamily="18" charset="0"/>
              </a:rPr>
              <a:t>5</a:t>
            </a:r>
            <a:r>
              <a:rPr lang="en-US" altLang="en-US" sz="1400">
                <a:solidFill>
                  <a:srgbClr val="000000"/>
                </a:solidFill>
                <a:latin typeface="Times New Roman" panose="02020603050405020304" pitchFamily="18" charset="0"/>
              </a:rPr>
              <a:t>: 185-232.</a:t>
            </a:r>
          </a:p>
        </p:txBody>
      </p:sp>
      <p:sp>
        <p:nvSpPr>
          <p:cNvPr id="18442" name="Text Box 20"/>
          <p:cNvSpPr txBox="1">
            <a:spLocks noChangeArrowheads="1"/>
          </p:cNvSpPr>
          <p:nvPr/>
        </p:nvSpPr>
        <p:spPr bwMode="auto">
          <a:xfrm>
            <a:off x="533400" y="3220557"/>
            <a:ext cx="4343400" cy="2851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80000"/>
              </a:lnSpc>
              <a:spcBef>
                <a:spcPct val="20000"/>
              </a:spcBef>
            </a:pPr>
            <a:r>
              <a:rPr lang="en-US" altLang="en-US" sz="2000" i="1" dirty="0">
                <a:solidFill>
                  <a:srgbClr val="000000"/>
                </a:solidFill>
                <a:latin typeface="Times New Roman" panose="02020603050405020304" pitchFamily="18" charset="0"/>
              </a:rPr>
              <a:t>“The greatest single advancement in observing tools … was unquestionably the advent of the geosynchronous meteorological satellite.  If there was a choice of only one observing tool  for use in meeting the responsibilities of the NHC, the author would clearly choose the geosynchronous satellite with its present day associated accessing, processing, and displaying systems …”</a:t>
            </a:r>
          </a:p>
          <a:p>
            <a:endParaRPr lang="en-US" altLang="en-US" sz="2000" i="1" dirty="0">
              <a:solidFill>
                <a:srgbClr val="000000"/>
              </a:solidFill>
              <a:latin typeface="Times New Roman" panose="02020603050405020304" pitchFamily="18" charset="0"/>
            </a:endParaRPr>
          </a:p>
        </p:txBody>
      </p:sp>
      <p:pic>
        <p:nvPicPr>
          <p:cNvPr id="18443" name="Picture 21"/>
          <p:cNvPicPr>
            <a:picLocks noChangeAspect="1" noChangeArrowheads="1"/>
          </p:cNvPicPr>
          <p:nvPr/>
        </p:nvPicPr>
        <p:blipFill>
          <a:blip r:embed="rId3">
            <a:extLst>
              <a:ext uri="{28A0092B-C50C-407E-A947-70E740481C1C}">
                <a14:useLocalDpi xmlns:a14="http://schemas.microsoft.com/office/drawing/2010/main" val="0"/>
              </a:ext>
            </a:extLst>
          </a:blip>
          <a:srcRect l="9853"/>
          <a:stretch>
            <a:fillRect/>
          </a:stretch>
        </p:blipFill>
        <p:spPr bwMode="auto">
          <a:xfrm>
            <a:off x="5334000" y="4114800"/>
            <a:ext cx="3266550" cy="2266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166E8B6-9B12-4E6B-B3DA-30B8C7C42B61}" type="slidenum">
              <a:rPr lang="en-US" smtClean="0"/>
              <a:t>37</a:t>
            </a:fld>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2400"/>
            <a:ext cx="3086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6482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73F0F8E-7CD5-4595-80A8-5F2A44EED31D}" type="slidenum">
              <a:rPr lang="en-US" altLang="en-US">
                <a:solidFill>
                  <a:srgbClr val="000000"/>
                </a:solidFill>
                <a:latin typeface="Times New Roman" panose="02020603050405020304" pitchFamily="18" charset="0"/>
              </a:rPr>
              <a:pPr/>
              <a:t>38</a:t>
            </a:fld>
            <a:endParaRPr lang="en-US" altLang="en-US">
              <a:solidFill>
                <a:srgbClr val="000000"/>
              </a:solidFill>
              <a:latin typeface="Times New Roman" panose="02020603050405020304" pitchFamily="18" charset="0"/>
            </a:endParaRPr>
          </a:p>
        </p:txBody>
      </p:sp>
      <p:pic>
        <p:nvPicPr>
          <p:cNvPr id="20483"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757613"/>
            <a:ext cx="25225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Oval 16"/>
          <p:cNvSpPr>
            <a:spLocks noChangeArrowheads="1"/>
          </p:cNvSpPr>
          <p:nvPr/>
        </p:nvSpPr>
        <p:spPr bwMode="auto">
          <a:xfrm>
            <a:off x="3443288" y="6272213"/>
            <a:ext cx="762000" cy="228600"/>
          </a:xfrm>
          <a:prstGeom prst="ellipse">
            <a:avLst/>
          </a:prstGeom>
          <a:solidFill>
            <a:schemeClr val="tx1"/>
          </a:solidFill>
          <a:ln>
            <a:noFill/>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en-US" altLang="en-US" sz="2400">
              <a:solidFill>
                <a:srgbClr val="000000"/>
              </a:solidFill>
              <a:latin typeface="Times New Roman" panose="02020603050405020304" pitchFamily="18" charset="0"/>
            </a:endParaRPr>
          </a:p>
        </p:txBody>
      </p:sp>
      <p:sp>
        <p:nvSpPr>
          <p:cNvPr id="20485" name="Rectangle 2"/>
          <p:cNvSpPr>
            <a:spLocks noGrp="1" noChangeArrowheads="1"/>
          </p:cNvSpPr>
          <p:nvPr>
            <p:ph type="title"/>
          </p:nvPr>
        </p:nvSpPr>
        <p:spPr>
          <a:xfrm>
            <a:off x="685800" y="80963"/>
            <a:ext cx="8458200" cy="1143000"/>
          </a:xfrm>
        </p:spPr>
        <p:txBody>
          <a:bodyPr/>
          <a:lstStyle/>
          <a:p>
            <a:pPr eaLnBrk="1" hangingPunct="1"/>
            <a:r>
              <a:rPr lang="en-US" altLang="en-US" dirty="0" smtClean="0"/>
              <a:t>Low Earth Orbit Satellites (LEO)</a:t>
            </a:r>
          </a:p>
        </p:txBody>
      </p:sp>
      <p:sp>
        <p:nvSpPr>
          <p:cNvPr id="20486" name="Rectangle 4"/>
          <p:cNvSpPr>
            <a:spLocks noGrp="1" noChangeArrowheads="1"/>
          </p:cNvSpPr>
          <p:nvPr>
            <p:ph type="body" sz="half" idx="2"/>
          </p:nvPr>
        </p:nvSpPr>
        <p:spPr>
          <a:xfrm>
            <a:off x="228600" y="1600200"/>
            <a:ext cx="8534400" cy="4572000"/>
          </a:xfrm>
        </p:spPr>
        <p:txBody>
          <a:bodyPr/>
          <a:lstStyle/>
          <a:p>
            <a:pPr marL="457200" indent="-457200" eaLnBrk="1" hangingPunct="1">
              <a:spcBef>
                <a:spcPts val="1800"/>
              </a:spcBef>
              <a:buClr>
                <a:srgbClr val="C00000"/>
              </a:buClr>
              <a:buFont typeface="Arial" panose="020B0604020202020204" pitchFamily="34" charset="0"/>
              <a:buChar char="•"/>
            </a:pPr>
            <a:r>
              <a:rPr lang="en-US" altLang="en-US" sz="2400" dirty="0" smtClean="0"/>
              <a:t>Higher spatial resolution for </a:t>
            </a:r>
            <a:r>
              <a:rPr lang="en-US" altLang="en-US" sz="2400" i="1" dirty="0" smtClean="0"/>
              <a:t>microwave</a:t>
            </a:r>
            <a:r>
              <a:rPr lang="en-US" altLang="en-US" sz="2400" dirty="0" smtClean="0"/>
              <a:t> and infrared data</a:t>
            </a:r>
          </a:p>
          <a:p>
            <a:pPr marL="457200" indent="-457200" eaLnBrk="1" hangingPunct="1">
              <a:spcBef>
                <a:spcPts val="1800"/>
              </a:spcBef>
              <a:buClr>
                <a:srgbClr val="C00000"/>
              </a:buClr>
              <a:buFont typeface="Arial" panose="020B0604020202020204" pitchFamily="34" charset="0"/>
              <a:buChar char="•"/>
            </a:pPr>
            <a:r>
              <a:rPr lang="en-US" altLang="en-US" sz="2400" dirty="0" smtClean="0"/>
              <a:t>By late 1990s, LEO data becomes the backbone of the Global Observing System for numerical models</a:t>
            </a:r>
          </a:p>
          <a:p>
            <a:pPr marL="457200" indent="-457200" eaLnBrk="1" hangingPunct="1">
              <a:spcBef>
                <a:spcPts val="1800"/>
              </a:spcBef>
              <a:buClr>
                <a:srgbClr val="C00000"/>
              </a:buClr>
              <a:buFont typeface="Arial" panose="020B0604020202020204" pitchFamily="34" charset="0"/>
              <a:buChar char="•"/>
            </a:pPr>
            <a:r>
              <a:rPr lang="en-US" altLang="en-US" sz="2400" dirty="0" smtClean="0"/>
              <a:t>Was not readily available to the forecaster in “real time” for situational awareness</a:t>
            </a:r>
          </a:p>
        </p:txBody>
      </p:sp>
      <p:pic>
        <p:nvPicPr>
          <p:cNvPr id="2049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10000"/>
            <a:ext cx="2819400" cy="255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4F5E64-FDE9-45A7-9546-A9C72B3C5024}" type="slidenum">
              <a:rPr lang="en-US" smtClean="0"/>
              <a:t>38</a:t>
            </a:fld>
            <a:endParaRPr lang="en-US" dirty="0"/>
          </a:p>
        </p:txBody>
      </p:sp>
    </p:spTree>
    <p:extLst>
      <p:ext uri="{BB962C8B-B14F-4D97-AF65-F5344CB8AC3E}">
        <p14:creationId xmlns:p14="http://schemas.microsoft.com/office/powerpoint/2010/main" val="23085211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73F0F8E-7CD5-4595-80A8-5F2A44EED31D}" type="slidenum">
              <a:rPr lang="en-US" altLang="en-US">
                <a:solidFill>
                  <a:srgbClr val="000000"/>
                </a:solidFill>
                <a:latin typeface="Times New Roman" panose="02020603050405020304" pitchFamily="18" charset="0"/>
              </a:rPr>
              <a:pPr/>
              <a:t>39</a:t>
            </a:fld>
            <a:endParaRPr lang="en-US" altLang="en-US">
              <a:solidFill>
                <a:srgbClr val="000000"/>
              </a:solidFill>
              <a:latin typeface="Times New Roman" panose="02020603050405020304" pitchFamily="18" charset="0"/>
            </a:endParaRPr>
          </a:p>
        </p:txBody>
      </p:sp>
      <p:sp>
        <p:nvSpPr>
          <p:cNvPr id="20485" name="Rectangle 2"/>
          <p:cNvSpPr>
            <a:spLocks noGrp="1" noChangeArrowheads="1"/>
          </p:cNvSpPr>
          <p:nvPr>
            <p:ph type="title"/>
          </p:nvPr>
        </p:nvSpPr>
        <p:spPr>
          <a:xfrm>
            <a:off x="685800" y="80963"/>
            <a:ext cx="8458200" cy="1143000"/>
          </a:xfrm>
        </p:spPr>
        <p:txBody>
          <a:bodyPr/>
          <a:lstStyle/>
          <a:p>
            <a:pPr algn="ctr" eaLnBrk="1" hangingPunct="1"/>
            <a:r>
              <a:rPr lang="en-US" altLang="en-US" dirty="0" smtClean="0"/>
              <a:t>Today</a:t>
            </a:r>
          </a:p>
        </p:txBody>
      </p:sp>
      <p:sp>
        <p:nvSpPr>
          <p:cNvPr id="20486" name="Rectangle 4"/>
          <p:cNvSpPr>
            <a:spLocks noGrp="1" noChangeArrowheads="1"/>
          </p:cNvSpPr>
          <p:nvPr>
            <p:ph type="body" sz="half" idx="2"/>
          </p:nvPr>
        </p:nvSpPr>
        <p:spPr>
          <a:xfrm>
            <a:off x="228600" y="1600200"/>
            <a:ext cx="8534400" cy="1066800"/>
          </a:xfrm>
        </p:spPr>
        <p:txBody>
          <a:bodyPr/>
          <a:lstStyle/>
          <a:p>
            <a:pPr marL="457200" indent="-457200" eaLnBrk="1" hangingPunct="1">
              <a:spcBef>
                <a:spcPts val="1800"/>
              </a:spcBef>
              <a:buClr>
                <a:srgbClr val="C00000"/>
              </a:buClr>
              <a:buFont typeface="Arial" panose="020B0604020202020204" pitchFamily="34" charset="0"/>
              <a:buChar char="•"/>
            </a:pPr>
            <a:r>
              <a:rPr lang="en-US" altLang="en-US" sz="2400" dirty="0" smtClean="0"/>
              <a:t>Distinction is becoming blurred as LEO data becomes more readily available in real time for situational awareness and GEO data increasingly used in Numerical Models</a:t>
            </a:r>
          </a:p>
        </p:txBody>
      </p:sp>
      <p:sp>
        <p:nvSpPr>
          <p:cNvPr id="11"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4F5E64-FDE9-45A7-9546-A9C72B3C5024}" type="slidenum">
              <a:rPr lang="en-US" smtClean="0"/>
              <a:t>39</a:t>
            </a:fld>
            <a:endParaRPr lang="en-US" dirty="0"/>
          </a:p>
        </p:txBody>
      </p:sp>
      <p:sp>
        <p:nvSpPr>
          <p:cNvPr id="9" name="Text Box 15"/>
          <p:cNvSpPr txBox="1">
            <a:spLocks noChangeArrowheads="1"/>
          </p:cNvSpPr>
          <p:nvPr/>
        </p:nvSpPr>
        <p:spPr bwMode="auto">
          <a:xfrm>
            <a:off x="4851597" y="5899989"/>
            <a:ext cx="3962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600" b="1" dirty="0" smtClean="0">
                <a:solidFill>
                  <a:srgbClr val="083763"/>
                </a:solidFill>
                <a:latin typeface="+mn-lt"/>
              </a:rPr>
              <a:t>GOES Water Vapor Imagery</a:t>
            </a:r>
          </a:p>
          <a:p>
            <a:pPr algn="ctr"/>
            <a:r>
              <a:rPr lang="en-US" altLang="en-US" sz="1200" b="1" i="1" dirty="0" smtClean="0">
                <a:solidFill>
                  <a:srgbClr val="083763"/>
                </a:solidFill>
                <a:latin typeface="+mn-lt"/>
              </a:rPr>
              <a:t>(27 APR 2011 – Southeast Outbreak)</a:t>
            </a:r>
            <a:endParaRPr lang="en-US" altLang="en-US" sz="1200" b="1" i="1" dirty="0">
              <a:solidFill>
                <a:srgbClr val="083763"/>
              </a:solidFill>
              <a:latin typeface="+mn-lt"/>
            </a:endParaRPr>
          </a:p>
        </p:txBody>
      </p:sp>
      <p:sp>
        <p:nvSpPr>
          <p:cNvPr id="10" name="Text Box 15"/>
          <p:cNvSpPr txBox="1">
            <a:spLocks noChangeArrowheads="1"/>
          </p:cNvSpPr>
          <p:nvPr/>
        </p:nvSpPr>
        <p:spPr bwMode="auto">
          <a:xfrm>
            <a:off x="431800" y="5877580"/>
            <a:ext cx="3962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1600" b="1" dirty="0" smtClean="0">
                <a:solidFill>
                  <a:srgbClr val="083763"/>
                </a:solidFill>
                <a:latin typeface="+mn-lt"/>
              </a:rPr>
              <a:t>Aqua/MODIS Imagery of Fires</a:t>
            </a:r>
          </a:p>
          <a:p>
            <a:pPr algn="ctr"/>
            <a:r>
              <a:rPr lang="en-US" altLang="en-US" sz="1200" b="1" i="1" dirty="0" smtClean="0">
                <a:solidFill>
                  <a:srgbClr val="083763"/>
                </a:solidFill>
                <a:latin typeface="+mn-lt"/>
              </a:rPr>
              <a:t>(10 JUL 2014 – Mills Canyon Fire, WA)</a:t>
            </a:r>
            <a:endParaRPr lang="en-US" altLang="en-US" sz="1200" b="1" i="1" dirty="0">
              <a:solidFill>
                <a:srgbClr val="083763"/>
              </a:solidFill>
              <a:latin typeface="+mn-lt"/>
            </a:endParaRPr>
          </a:p>
        </p:txBody>
      </p:sp>
      <p:pic>
        <p:nvPicPr>
          <p:cNvPr id="1026" name="Picture 2" descr="http://www.erh.noaa.gov/gsp/localdat/cases/2011/27April_EpicOutbreak/ImageLoops/WVSatLoop/g13_2011117_1145_US_w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1597" y="2912829"/>
            <a:ext cx="3962597" cy="2958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 Box 15"/>
          <p:cNvSpPr txBox="1">
            <a:spLocks noChangeArrowheads="1"/>
          </p:cNvSpPr>
          <p:nvPr/>
        </p:nvSpPr>
        <p:spPr bwMode="auto">
          <a:xfrm>
            <a:off x="1088962" y="6886575"/>
            <a:ext cx="24893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2000" dirty="0" smtClean="0">
                <a:solidFill>
                  <a:srgbClr val="083763"/>
                </a:solidFill>
                <a:latin typeface="Times New Roman" panose="02020603050405020304" pitchFamily="18" charset="0"/>
              </a:rPr>
              <a:t>High Resolution Wind</a:t>
            </a:r>
            <a:endParaRPr lang="en-US" altLang="en-US" sz="2000" dirty="0">
              <a:solidFill>
                <a:srgbClr val="083763"/>
              </a:solidFill>
              <a:latin typeface="Times New Roman" panose="02020603050405020304" pitchFamily="18" charset="0"/>
            </a:endParaRPr>
          </a:p>
        </p:txBody>
      </p:sp>
      <p:pic>
        <p:nvPicPr>
          <p:cNvPr id="1028" name="Picture 4" descr="Image of Aqua/MODIS 2014/191 21:20 UTC Mills Canyon Fire, Washington, Pixel size 50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896320"/>
            <a:ext cx="3962597" cy="2971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348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0"/>
            <a:ext cx="9144000" cy="1371600"/>
          </a:xfrm>
          <a:effectLst>
            <a:outerShdw dir="2700000" algn="ctr" rotWithShape="0">
              <a:schemeClr val="bg1"/>
            </a:outerShdw>
          </a:effectLst>
        </p:spPr>
        <p:txBody>
          <a:bodyPr/>
          <a:lstStyle/>
          <a:p>
            <a:pPr algn="ctr" eaLnBrk="1" hangingPunct="1">
              <a:defRPr/>
            </a:pPr>
            <a:r>
              <a:rPr lang="en-US" sz="3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Increase in Extreme Events</a:t>
            </a: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“Average” Year and Trends in the U.S.</a:t>
            </a:r>
            <a:endParaRPr lang="en-US" sz="2800" b="1"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8915" name="Picture 10" descr="W:\Movies, Images and Sounds\Weather\Hurricanes\Hurricane Weather\Katrina 2005\Katrina1545zD-050828-1kg12SMALL.jpg"/>
          <p:cNvPicPr>
            <a:picLocks noChangeAspect="1" noChangeArrowheads="1"/>
          </p:cNvPicPr>
          <p:nvPr/>
        </p:nvPicPr>
        <p:blipFill>
          <a:blip r:embed="rId3">
            <a:extLst>
              <a:ext uri="{28A0092B-C50C-407E-A947-70E740481C1C}">
                <a14:useLocalDpi xmlns:a14="http://schemas.microsoft.com/office/drawing/2010/main" val="0"/>
              </a:ext>
            </a:extLst>
          </a:blip>
          <a:srcRect l="5479" r="6850"/>
          <a:stretch>
            <a:fillRect/>
          </a:stretch>
        </p:blipFill>
        <p:spPr bwMode="auto">
          <a:xfrm>
            <a:off x="4470406" y="1546225"/>
            <a:ext cx="1001713" cy="690563"/>
          </a:xfrm>
          <a:prstGeom prst="rect">
            <a:avLst/>
          </a:prstGeom>
          <a:noFill/>
          <a:ln w="38100">
            <a:solidFill>
              <a:schemeClr val="bg1"/>
            </a:solidFill>
            <a:miter lim="800000"/>
            <a:headEnd/>
            <a:tailEnd/>
          </a:ln>
          <a:effectLst>
            <a:outerShdw dist="107763"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Lst>
        </p:spPr>
      </p:pic>
      <p:pic>
        <p:nvPicPr>
          <p:cNvPr id="38916" name="Picture 9" descr="W:\Movies, Images and Sounds\Weather\Hurricanes\Hurricane Damage\Katrina 2005\FEMA Wet Traff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881" y="1552576"/>
            <a:ext cx="1001713" cy="684213"/>
          </a:xfrm>
          <a:prstGeom prst="rect">
            <a:avLst/>
          </a:prstGeom>
          <a:noFill/>
          <a:ln w="38100">
            <a:solidFill>
              <a:schemeClr val="bg1"/>
            </a:solidFill>
            <a:miter lim="800000"/>
            <a:headEnd/>
            <a:tailEnd/>
          </a:ln>
          <a:effectLst>
            <a:outerShdw dist="107763"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Lst>
        </p:spPr>
      </p:pic>
      <p:pic>
        <p:nvPicPr>
          <p:cNvPr id="38917" name="Picture 11" descr="16thAndFlorida_LightningStrike_WP.jpg"/>
          <p:cNvPicPr>
            <a:picLocks noChangeAspect="1"/>
          </p:cNvPicPr>
          <p:nvPr/>
        </p:nvPicPr>
        <p:blipFill>
          <a:blip r:embed="rId5">
            <a:extLst>
              <a:ext uri="{28A0092B-C50C-407E-A947-70E740481C1C}">
                <a14:useLocalDpi xmlns:a14="http://schemas.microsoft.com/office/drawing/2010/main" val="0"/>
              </a:ext>
            </a:extLst>
          </a:blip>
          <a:srcRect t="7574"/>
          <a:stretch>
            <a:fillRect/>
          </a:stretch>
        </p:blipFill>
        <p:spPr bwMode="auto">
          <a:xfrm>
            <a:off x="2776538" y="1528764"/>
            <a:ext cx="1001712" cy="695325"/>
          </a:xfrm>
          <a:prstGeom prst="rect">
            <a:avLst/>
          </a:prstGeom>
          <a:noFill/>
          <a:ln w="38100">
            <a:solidFill>
              <a:schemeClr val="bg1"/>
            </a:solidFill>
            <a:miter lim="800000"/>
            <a:headEnd/>
            <a:tailEnd/>
          </a:ln>
          <a:effectLst>
            <a:outerShdw dist="107763"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Lst>
        </p:spPr>
      </p:pic>
      <p:pic>
        <p:nvPicPr>
          <p:cNvPr id="38918" name="Picture 13" descr="Walking in Cameron Louisiana.png"/>
          <p:cNvPicPr>
            <a:picLocks noChangeAspect="1"/>
          </p:cNvPicPr>
          <p:nvPr/>
        </p:nvPicPr>
        <p:blipFill>
          <a:blip r:embed="rId6">
            <a:extLst>
              <a:ext uri="{28A0092B-C50C-407E-A947-70E740481C1C}">
                <a14:useLocalDpi xmlns:a14="http://schemas.microsoft.com/office/drawing/2010/main" val="0"/>
              </a:ext>
            </a:extLst>
          </a:blip>
          <a:srcRect l="7768" r="12335"/>
          <a:stretch>
            <a:fillRect/>
          </a:stretch>
        </p:blipFill>
        <p:spPr bwMode="auto">
          <a:xfrm>
            <a:off x="1117602" y="1525589"/>
            <a:ext cx="1001713" cy="701675"/>
          </a:xfrm>
          <a:prstGeom prst="rect">
            <a:avLst/>
          </a:prstGeom>
          <a:noFill/>
          <a:ln w="38100">
            <a:solidFill>
              <a:schemeClr val="bg1"/>
            </a:solidFill>
            <a:miter lim="800000"/>
            <a:headEnd/>
            <a:tailEnd/>
          </a:ln>
          <a:effectLst>
            <a:outerShdw dist="107763"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Lst>
        </p:spPr>
      </p:pic>
      <p:sp>
        <p:nvSpPr>
          <p:cNvPr id="38919" name="Rectangle 13"/>
          <p:cNvSpPr>
            <a:spLocks noChangeArrowheads="1"/>
          </p:cNvSpPr>
          <p:nvPr/>
        </p:nvSpPr>
        <p:spPr bwMode="auto">
          <a:xfrm>
            <a:off x="4070350" y="2401888"/>
            <a:ext cx="1747838" cy="5953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342900" indent="-342900" eaLnBrk="0" hangingPunct="0">
              <a:lnSpc>
                <a:spcPct val="90000"/>
              </a:lnSpc>
              <a:spcBef>
                <a:spcPct val="75000"/>
              </a:spcBef>
              <a:defRPr sz="2800">
                <a:solidFill>
                  <a:srgbClr val="083763"/>
                </a:solidFill>
                <a:latin typeface="Franklin Gothic Medium" pitchFamily="34" charset="0"/>
              </a:defRPr>
            </a:lvl1pPr>
            <a:lvl2pPr marL="1588" indent="-1588"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lvl="1" algn="ctr" eaLnBrk="1" fontAlgn="base" hangingPunct="1">
              <a:spcBef>
                <a:spcPct val="0"/>
              </a:spcBef>
              <a:spcAft>
                <a:spcPct val="0"/>
              </a:spcAft>
              <a:buSzPct val="120000"/>
              <a:buFontTx/>
              <a:buNone/>
            </a:pPr>
            <a:r>
              <a:rPr lang="en-US" altLang="en-US" sz="1600" b="1">
                <a:solidFill>
                  <a:srgbClr val="000000"/>
                </a:solidFill>
                <a:latin typeface="Calibri" pitchFamily="34" charset="0"/>
                <a:ea typeface="ＭＳ Ｐゴシック" pitchFamily="34" charset="-128"/>
                <a:cs typeface="Arial" pitchFamily="34" charset="0"/>
              </a:rPr>
              <a:t>6 Atlantic Basin </a:t>
            </a:r>
          </a:p>
          <a:p>
            <a:pPr lvl="1" algn="ctr" eaLnBrk="1" fontAlgn="base" hangingPunct="1">
              <a:spcBef>
                <a:spcPct val="0"/>
              </a:spcBef>
              <a:spcAft>
                <a:spcPct val="0"/>
              </a:spcAft>
              <a:buSzPct val="120000"/>
              <a:buFontTx/>
              <a:buNone/>
            </a:pPr>
            <a:r>
              <a:rPr lang="en-US" altLang="en-US" sz="1600" b="1">
                <a:solidFill>
                  <a:srgbClr val="000000"/>
                </a:solidFill>
                <a:latin typeface="Calibri" pitchFamily="34" charset="0"/>
                <a:ea typeface="ＭＳ Ｐゴシック" pitchFamily="34" charset="-128"/>
                <a:cs typeface="Arial" pitchFamily="34" charset="0"/>
              </a:rPr>
              <a:t>Hurricanes</a:t>
            </a:r>
          </a:p>
        </p:txBody>
      </p:sp>
      <p:sp>
        <p:nvSpPr>
          <p:cNvPr id="38920" name="Rectangle 16"/>
          <p:cNvSpPr>
            <a:spLocks noChangeArrowheads="1"/>
          </p:cNvSpPr>
          <p:nvPr/>
        </p:nvSpPr>
        <p:spPr bwMode="auto">
          <a:xfrm>
            <a:off x="5657850" y="2441578"/>
            <a:ext cx="2085975" cy="23495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342900" indent="-342900" eaLnBrk="0" hangingPunct="0">
              <a:lnSpc>
                <a:spcPct val="90000"/>
              </a:lnSpc>
              <a:spcBef>
                <a:spcPct val="75000"/>
              </a:spcBef>
              <a:defRPr sz="2800">
                <a:solidFill>
                  <a:srgbClr val="083763"/>
                </a:solidFill>
                <a:latin typeface="Franklin Gothic Medium" pitchFamily="34" charset="0"/>
              </a:defRPr>
            </a:lvl1pPr>
            <a:lvl2pPr marL="1588" indent="-1588"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lvl="1" algn="ctr" eaLnBrk="1" fontAlgn="base" hangingPunct="1">
              <a:spcBef>
                <a:spcPct val="0"/>
              </a:spcBef>
              <a:spcAft>
                <a:spcPct val="0"/>
              </a:spcAft>
              <a:buSzPct val="120000"/>
              <a:buFontTx/>
              <a:buNone/>
            </a:pPr>
            <a:r>
              <a:rPr lang="en-US" altLang="en-US" sz="1600" b="1">
                <a:solidFill>
                  <a:srgbClr val="000000"/>
                </a:solidFill>
                <a:latin typeface="Calibri" pitchFamily="34" charset="0"/>
                <a:ea typeface="ＭＳ Ｐゴシック" pitchFamily="34" charset="-128"/>
                <a:cs typeface="Arial" pitchFamily="34" charset="0"/>
              </a:rPr>
              <a:t>1,300 Tornadoes</a:t>
            </a:r>
          </a:p>
        </p:txBody>
      </p:sp>
      <p:sp>
        <p:nvSpPr>
          <p:cNvPr id="38921" name="Rectangle 15"/>
          <p:cNvSpPr>
            <a:spLocks noChangeArrowheads="1"/>
          </p:cNvSpPr>
          <p:nvPr/>
        </p:nvSpPr>
        <p:spPr bwMode="auto">
          <a:xfrm>
            <a:off x="7564438" y="2460627"/>
            <a:ext cx="1770062" cy="2301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342900" indent="-342900" eaLnBrk="0" hangingPunct="0">
              <a:lnSpc>
                <a:spcPct val="90000"/>
              </a:lnSpc>
              <a:spcBef>
                <a:spcPct val="75000"/>
              </a:spcBef>
              <a:defRPr sz="2800">
                <a:solidFill>
                  <a:srgbClr val="083763"/>
                </a:solidFill>
                <a:latin typeface="Franklin Gothic Medium" pitchFamily="34" charset="0"/>
              </a:defRPr>
            </a:lvl1pPr>
            <a:lvl2pPr marL="1588" indent="-1588"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lvl="1" algn="ctr" eaLnBrk="1" fontAlgn="base" hangingPunct="1">
              <a:spcBef>
                <a:spcPct val="0"/>
              </a:spcBef>
              <a:spcAft>
                <a:spcPct val="0"/>
              </a:spcAft>
              <a:buSzPct val="120000"/>
              <a:buFontTx/>
              <a:buNone/>
            </a:pPr>
            <a:r>
              <a:rPr lang="en-US" altLang="en-US" sz="1600" b="1">
                <a:solidFill>
                  <a:srgbClr val="000000"/>
                </a:solidFill>
                <a:latin typeface="Calibri" pitchFamily="34" charset="0"/>
                <a:ea typeface="ＭＳ Ｐゴシック" pitchFamily="34" charset="-128"/>
                <a:cs typeface="Arial" pitchFamily="34" charset="0"/>
              </a:rPr>
              <a:t>5,000 Floods</a:t>
            </a:r>
          </a:p>
        </p:txBody>
      </p:sp>
      <p:sp>
        <p:nvSpPr>
          <p:cNvPr id="38922" name="Rectangle 16"/>
          <p:cNvSpPr>
            <a:spLocks noChangeArrowheads="1"/>
          </p:cNvSpPr>
          <p:nvPr/>
        </p:nvSpPr>
        <p:spPr bwMode="auto">
          <a:xfrm>
            <a:off x="2235200" y="2389189"/>
            <a:ext cx="2109788" cy="498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342900" indent="-342900" eaLnBrk="0" hangingPunct="0">
              <a:lnSpc>
                <a:spcPct val="90000"/>
              </a:lnSpc>
              <a:spcBef>
                <a:spcPct val="75000"/>
              </a:spcBef>
              <a:defRPr sz="2800">
                <a:solidFill>
                  <a:srgbClr val="083763"/>
                </a:solidFill>
                <a:latin typeface="Franklin Gothic Medium" pitchFamily="34" charset="0"/>
              </a:defRPr>
            </a:lvl1pPr>
            <a:lvl2pPr marL="1588" indent="-1588"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lvl="1" algn="ctr" eaLnBrk="1" fontAlgn="base" hangingPunct="1">
              <a:spcBef>
                <a:spcPct val="0"/>
              </a:spcBef>
              <a:spcAft>
                <a:spcPct val="0"/>
              </a:spcAft>
              <a:buSzPct val="120000"/>
              <a:buFontTx/>
              <a:buNone/>
            </a:pPr>
            <a:r>
              <a:rPr lang="en-US" altLang="en-US" sz="1600" b="1">
                <a:solidFill>
                  <a:srgbClr val="000000"/>
                </a:solidFill>
                <a:latin typeface="Calibri" pitchFamily="34" charset="0"/>
                <a:ea typeface="ＭＳ Ｐゴシック" pitchFamily="34" charset="-128"/>
                <a:cs typeface="Arial" pitchFamily="34" charset="0"/>
              </a:rPr>
              <a:t>26,000 Severe </a:t>
            </a:r>
          </a:p>
          <a:p>
            <a:pPr lvl="1" algn="ctr" eaLnBrk="1" fontAlgn="base" hangingPunct="1">
              <a:spcBef>
                <a:spcPct val="0"/>
              </a:spcBef>
              <a:spcAft>
                <a:spcPct val="0"/>
              </a:spcAft>
              <a:buSzPct val="120000"/>
              <a:buFontTx/>
              <a:buNone/>
            </a:pPr>
            <a:r>
              <a:rPr lang="en-US" altLang="en-US" sz="1600" b="1">
                <a:solidFill>
                  <a:srgbClr val="000000"/>
                </a:solidFill>
                <a:latin typeface="Calibri" pitchFamily="34" charset="0"/>
                <a:ea typeface="ＭＳ Ｐゴシック" pitchFamily="34" charset="-128"/>
                <a:cs typeface="Arial" pitchFamily="34" charset="0"/>
              </a:rPr>
              <a:t>Thunderstorms</a:t>
            </a:r>
          </a:p>
        </p:txBody>
      </p:sp>
      <p:sp>
        <p:nvSpPr>
          <p:cNvPr id="38923" name="Rectangle 18"/>
          <p:cNvSpPr>
            <a:spLocks noChangeArrowheads="1"/>
          </p:cNvSpPr>
          <p:nvPr/>
        </p:nvSpPr>
        <p:spPr bwMode="auto">
          <a:xfrm>
            <a:off x="549277" y="2400300"/>
            <a:ext cx="2138363" cy="4667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marL="342900" indent="-342900" eaLnBrk="0" hangingPunct="0">
              <a:lnSpc>
                <a:spcPct val="90000"/>
              </a:lnSpc>
              <a:spcBef>
                <a:spcPct val="75000"/>
              </a:spcBef>
              <a:defRPr sz="2800">
                <a:solidFill>
                  <a:srgbClr val="083763"/>
                </a:solidFill>
                <a:latin typeface="Franklin Gothic Medium" pitchFamily="34" charset="0"/>
              </a:defRPr>
            </a:lvl1pPr>
            <a:lvl2pPr marL="1588" indent="-1588" eaLnBrk="0" hangingPunct="0">
              <a:spcBef>
                <a:spcPct val="5000"/>
              </a:spcBef>
              <a:buBlip>
                <a:blip r:embed="rId7"/>
              </a:buBlip>
              <a:defRPr sz="2000">
                <a:solidFill>
                  <a:srgbClr val="083763"/>
                </a:solidFill>
                <a:latin typeface="Franklin Gothic Medium Cond" pitchFamily="34" charset="0"/>
              </a:defRPr>
            </a:lvl2pPr>
            <a:lvl3pPr marL="1143000" indent="-228600" eaLnBrk="0" hangingPunct="0">
              <a:spcBef>
                <a:spcPct val="5000"/>
              </a:spcBef>
              <a:buBlip>
                <a:blip r:embed="rId8"/>
              </a:buBlip>
              <a:defRPr>
                <a:solidFill>
                  <a:srgbClr val="083763"/>
                </a:solidFill>
                <a:latin typeface="Franklin Gothic Medium Cond" pitchFamily="34" charset="0"/>
              </a:defRPr>
            </a:lvl3pPr>
            <a:lvl4pPr marL="1600200" indent="-228600" eaLnBrk="0" hangingPunct="0">
              <a:spcBef>
                <a:spcPct val="5000"/>
              </a:spcBef>
              <a:buBlip>
                <a:blip r:embed="rId9"/>
              </a:buBlip>
              <a:defRPr sz="1600">
                <a:solidFill>
                  <a:srgbClr val="083763"/>
                </a:solidFill>
                <a:latin typeface="Franklin Gothic Medium Cond" pitchFamily="34" charset="0"/>
              </a:defRPr>
            </a:lvl4pPr>
            <a:lvl5pPr marL="2057400" indent="-228600" eaLnBrk="0" hangingPunct="0">
              <a:spcBef>
                <a:spcPct val="5000"/>
              </a:spcBef>
              <a:buChar char="»"/>
              <a:defRPr sz="1600">
                <a:solidFill>
                  <a:schemeClr val="accent2"/>
                </a:solidFill>
                <a:latin typeface="Franklin Gothic Medium Cond" pitchFamily="34" charset="0"/>
              </a:defRPr>
            </a:lvl5pPr>
            <a:lvl6pPr marL="2514600" indent="-228600" eaLnBrk="0" fontAlgn="base" hangingPunct="0">
              <a:spcBef>
                <a:spcPct val="5000"/>
              </a:spcBef>
              <a:spcAft>
                <a:spcPct val="0"/>
              </a:spcAft>
              <a:buChar char="»"/>
              <a:defRPr sz="1600">
                <a:solidFill>
                  <a:schemeClr val="accent2"/>
                </a:solidFill>
                <a:latin typeface="Franklin Gothic Medium Cond" pitchFamily="34" charset="0"/>
              </a:defRPr>
            </a:lvl6pPr>
            <a:lvl7pPr marL="2971800" indent="-228600" eaLnBrk="0" fontAlgn="base" hangingPunct="0">
              <a:spcBef>
                <a:spcPct val="5000"/>
              </a:spcBef>
              <a:spcAft>
                <a:spcPct val="0"/>
              </a:spcAft>
              <a:buChar char="»"/>
              <a:defRPr sz="1600">
                <a:solidFill>
                  <a:schemeClr val="accent2"/>
                </a:solidFill>
                <a:latin typeface="Franklin Gothic Medium Cond" pitchFamily="34" charset="0"/>
              </a:defRPr>
            </a:lvl7pPr>
            <a:lvl8pPr marL="3429000" indent="-228600" eaLnBrk="0" fontAlgn="base" hangingPunct="0">
              <a:spcBef>
                <a:spcPct val="5000"/>
              </a:spcBef>
              <a:spcAft>
                <a:spcPct val="0"/>
              </a:spcAft>
              <a:buChar char="»"/>
              <a:defRPr sz="1600">
                <a:solidFill>
                  <a:schemeClr val="accent2"/>
                </a:solidFill>
                <a:latin typeface="Franklin Gothic Medium Cond" pitchFamily="34" charset="0"/>
              </a:defRPr>
            </a:lvl8pPr>
            <a:lvl9pPr marL="3886200" indent="-228600" eaLnBrk="0" fontAlgn="base" hangingPunct="0">
              <a:spcBef>
                <a:spcPct val="5000"/>
              </a:spcBef>
              <a:spcAft>
                <a:spcPct val="0"/>
              </a:spcAft>
              <a:buChar char="»"/>
              <a:defRPr sz="1600">
                <a:solidFill>
                  <a:schemeClr val="accent2"/>
                </a:solidFill>
                <a:latin typeface="Franklin Gothic Medium Cond" pitchFamily="34" charset="0"/>
              </a:defRPr>
            </a:lvl9pPr>
          </a:lstStyle>
          <a:p>
            <a:pPr lvl="1" algn="ctr" eaLnBrk="1" fontAlgn="base" hangingPunct="1">
              <a:lnSpc>
                <a:spcPct val="90000"/>
              </a:lnSpc>
              <a:spcBef>
                <a:spcPct val="0"/>
              </a:spcBef>
              <a:spcAft>
                <a:spcPct val="0"/>
              </a:spcAft>
              <a:buSzPct val="120000"/>
              <a:buFontTx/>
              <a:buNone/>
            </a:pPr>
            <a:r>
              <a:rPr lang="en-US" altLang="en-US" sz="1600" b="1">
                <a:solidFill>
                  <a:srgbClr val="000000"/>
                </a:solidFill>
                <a:latin typeface="Calibri" pitchFamily="34" charset="0"/>
                <a:ea typeface="ＭＳ Ｐゴシック" pitchFamily="34" charset="-128"/>
                <a:cs typeface="Arial" pitchFamily="34" charset="0"/>
              </a:rPr>
              <a:t>650 Deaths</a:t>
            </a:r>
          </a:p>
          <a:p>
            <a:pPr lvl="1" algn="ctr" eaLnBrk="1" fontAlgn="base" hangingPunct="1">
              <a:lnSpc>
                <a:spcPct val="90000"/>
              </a:lnSpc>
              <a:spcBef>
                <a:spcPct val="0"/>
              </a:spcBef>
              <a:spcAft>
                <a:spcPct val="0"/>
              </a:spcAft>
              <a:buSzPct val="120000"/>
              <a:buFontTx/>
              <a:buNone/>
            </a:pPr>
            <a:r>
              <a:rPr lang="en-US" altLang="en-US" sz="1600" b="1">
                <a:solidFill>
                  <a:srgbClr val="000000"/>
                </a:solidFill>
                <a:latin typeface="Calibri" pitchFamily="34" charset="0"/>
                <a:ea typeface="ＭＳ Ｐゴシック" pitchFamily="34" charset="-128"/>
                <a:cs typeface="Arial" pitchFamily="34" charset="0"/>
              </a:rPr>
              <a:t>$15B in Losses</a:t>
            </a:r>
          </a:p>
        </p:txBody>
      </p:sp>
      <p:pic>
        <p:nvPicPr>
          <p:cNvPr id="38924" name="Picture 18" descr="C:\Users\Sean\AppData\Local\Microsoft\Windows\Temporary Internet Files\Content.IE5\36QB4J83\MPj04069410000[1].jp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8550" y="1543052"/>
            <a:ext cx="1022350" cy="684213"/>
          </a:xfrm>
          <a:prstGeom prst="rect">
            <a:avLst/>
          </a:prstGeom>
          <a:noFill/>
          <a:ln w="38100">
            <a:solidFill>
              <a:schemeClr val="bg1"/>
            </a:solidFill>
            <a:miter lim="800000"/>
            <a:headEnd/>
            <a:tailEnd/>
          </a:ln>
          <a:effectLst>
            <a:outerShdw dist="107763"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Lst>
        </p:spPr>
      </p:pic>
      <p:sp>
        <p:nvSpPr>
          <p:cNvPr id="23" name="Slide Number Placeholder 23"/>
          <p:cNvSpPr txBox="1">
            <a:spLocks noGrp="1"/>
          </p:cNvSpPr>
          <p:nvPr/>
        </p:nvSpPr>
        <p:spPr bwMode="auto">
          <a:xfrm>
            <a:off x="6967538" y="65532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FF"/>
                </a:solidFill>
                <a:latin typeface="Franklin Gothic Book" pitchFamily="34" charset="0"/>
              </a:defRPr>
            </a:lvl1pPr>
            <a:lvl2pPr marL="742950" indent="-285750" eaLnBrk="0" hangingPunct="0">
              <a:defRPr sz="2000">
                <a:solidFill>
                  <a:srgbClr val="FFFFFF"/>
                </a:solidFill>
                <a:latin typeface="Franklin Gothic Book" pitchFamily="34" charset="0"/>
              </a:defRPr>
            </a:lvl2pPr>
            <a:lvl3pPr marL="1143000" indent="-228600" eaLnBrk="0" hangingPunct="0">
              <a:defRPr sz="2000">
                <a:solidFill>
                  <a:srgbClr val="FFFFFF"/>
                </a:solidFill>
                <a:latin typeface="Franklin Gothic Book" pitchFamily="34" charset="0"/>
              </a:defRPr>
            </a:lvl3pPr>
            <a:lvl4pPr marL="1600200" indent="-228600" eaLnBrk="0" hangingPunct="0">
              <a:defRPr sz="2000">
                <a:solidFill>
                  <a:srgbClr val="FFFFFF"/>
                </a:solidFill>
                <a:latin typeface="Franklin Gothic Book" pitchFamily="34" charset="0"/>
              </a:defRPr>
            </a:lvl4pPr>
            <a:lvl5pPr marL="2057400" indent="-228600" eaLnBrk="0" hangingPunct="0">
              <a:defRPr sz="2000">
                <a:solidFill>
                  <a:srgbClr val="FFFFFF"/>
                </a:solidFill>
                <a:latin typeface="Franklin Gothic Book" pitchFamily="34" charset="0"/>
              </a:defRPr>
            </a:lvl5pPr>
            <a:lvl6pPr marL="2514600" indent="-228600" algn="ctr" eaLnBrk="0" fontAlgn="base" hangingPunct="0">
              <a:spcBef>
                <a:spcPct val="0"/>
              </a:spcBef>
              <a:spcAft>
                <a:spcPct val="0"/>
              </a:spcAft>
              <a:defRPr sz="2000">
                <a:solidFill>
                  <a:srgbClr val="FFFFFF"/>
                </a:solidFill>
                <a:latin typeface="Franklin Gothic Book" pitchFamily="34" charset="0"/>
              </a:defRPr>
            </a:lvl6pPr>
            <a:lvl7pPr marL="2971800" indent="-228600" algn="ctr" eaLnBrk="0" fontAlgn="base" hangingPunct="0">
              <a:spcBef>
                <a:spcPct val="0"/>
              </a:spcBef>
              <a:spcAft>
                <a:spcPct val="0"/>
              </a:spcAft>
              <a:defRPr sz="2000">
                <a:solidFill>
                  <a:srgbClr val="FFFFFF"/>
                </a:solidFill>
                <a:latin typeface="Franklin Gothic Book" pitchFamily="34" charset="0"/>
              </a:defRPr>
            </a:lvl7pPr>
            <a:lvl8pPr marL="3429000" indent="-228600" algn="ctr" eaLnBrk="0" fontAlgn="base" hangingPunct="0">
              <a:spcBef>
                <a:spcPct val="0"/>
              </a:spcBef>
              <a:spcAft>
                <a:spcPct val="0"/>
              </a:spcAft>
              <a:defRPr sz="2000">
                <a:solidFill>
                  <a:srgbClr val="FFFFFF"/>
                </a:solidFill>
                <a:latin typeface="Franklin Gothic Book" pitchFamily="34" charset="0"/>
              </a:defRPr>
            </a:lvl8pPr>
            <a:lvl9pPr marL="3886200" indent="-228600" algn="ctr" eaLnBrk="0" fontAlgn="base" hangingPunct="0">
              <a:spcBef>
                <a:spcPct val="0"/>
              </a:spcBef>
              <a:spcAft>
                <a:spcPct val="0"/>
              </a:spcAft>
              <a:defRPr sz="2000">
                <a:solidFill>
                  <a:srgbClr val="FFFFFF"/>
                </a:solidFill>
                <a:latin typeface="Franklin Gothic Book" pitchFamily="34" charset="0"/>
              </a:defRPr>
            </a:lvl9pPr>
          </a:lstStyle>
          <a:p>
            <a:pPr algn="r" eaLnBrk="1" fontAlgn="base" hangingPunct="1">
              <a:spcBef>
                <a:spcPct val="0"/>
              </a:spcBef>
              <a:spcAft>
                <a:spcPct val="0"/>
              </a:spcAft>
              <a:defRPr/>
            </a:pPr>
            <a:fld id="{A88599A4-92F9-436B-878F-AC558F36ACD2}" type="slidenum">
              <a:rPr lang="en-US" sz="1400" b="1">
                <a:solidFill>
                  <a:srgbClr val="FFFFCC"/>
                </a:solidFill>
                <a:latin typeface="Calibri" panose="020F0502020204030204" pitchFamily="34" charset="0"/>
              </a:rPr>
              <a:pPr algn="r" eaLnBrk="1" fontAlgn="base" hangingPunct="1">
                <a:spcBef>
                  <a:spcPct val="0"/>
                </a:spcBef>
                <a:spcAft>
                  <a:spcPct val="0"/>
                </a:spcAft>
                <a:defRPr/>
              </a:pPr>
              <a:t>4</a:t>
            </a:fld>
            <a:endParaRPr lang="en-US" sz="1400" b="1" dirty="0">
              <a:solidFill>
                <a:srgbClr val="FFFFCC"/>
              </a:solidFill>
              <a:latin typeface="Calibri" panose="020F0502020204030204" pitchFamily="34" charset="0"/>
            </a:endParaRPr>
          </a:p>
        </p:txBody>
      </p:sp>
      <p:sp>
        <p:nvSpPr>
          <p:cNvPr id="3" name="TextBox 2"/>
          <p:cNvSpPr txBox="1"/>
          <p:nvPr/>
        </p:nvSpPr>
        <p:spPr>
          <a:xfrm>
            <a:off x="5080006" y="2894014"/>
            <a:ext cx="4021132" cy="2308324"/>
          </a:xfrm>
          <a:prstGeom prst="rect">
            <a:avLst/>
          </a:prstGeom>
          <a:noFill/>
          <a:ln w="25400">
            <a:solidFill>
              <a:srgbClr val="002060"/>
            </a:solidFill>
          </a:ln>
        </p:spPr>
        <p:txBody>
          <a:bodyPr wrap="square">
            <a:spAutoFit/>
          </a:bodyPr>
          <a:lstStyle/>
          <a:p>
            <a:pPr marL="342900" indent="-342900" fontAlgn="base">
              <a:spcBef>
                <a:spcPct val="0"/>
              </a:spcBef>
              <a:spcAft>
                <a:spcPct val="0"/>
              </a:spcAft>
              <a:buFont typeface="Arial" panose="020B0604020202020204" pitchFamily="34" charset="0"/>
              <a:buChar char="•"/>
              <a:defRPr/>
            </a:pPr>
            <a:r>
              <a:rPr lang="en-US" sz="2400" b="1" dirty="0">
                <a:solidFill>
                  <a:srgbClr val="002060"/>
                </a:solidFill>
                <a:latin typeface="Calibri" pitchFamily="34" charset="0"/>
                <a:cs typeface="Calibri" pitchFamily="34" charset="0"/>
              </a:rPr>
              <a:t>Increasing population</a:t>
            </a:r>
          </a:p>
          <a:p>
            <a:pPr marL="342900" indent="-342900" fontAlgn="base">
              <a:spcBef>
                <a:spcPct val="0"/>
              </a:spcBef>
              <a:spcAft>
                <a:spcPct val="0"/>
              </a:spcAft>
              <a:buFont typeface="Arial" panose="020B0604020202020204" pitchFamily="34" charset="0"/>
              <a:buChar char="•"/>
              <a:defRPr/>
            </a:pPr>
            <a:r>
              <a:rPr lang="en-US" sz="2400" b="1" dirty="0">
                <a:solidFill>
                  <a:srgbClr val="002060"/>
                </a:solidFill>
                <a:latin typeface="Calibri" pitchFamily="34" charset="0"/>
                <a:cs typeface="Calibri" pitchFamily="34" charset="0"/>
              </a:rPr>
              <a:t>Increasing vulnerability </a:t>
            </a:r>
          </a:p>
          <a:p>
            <a:pPr marL="342900" indent="-342900" fontAlgn="base">
              <a:spcBef>
                <a:spcPct val="0"/>
              </a:spcBef>
              <a:spcAft>
                <a:spcPct val="0"/>
              </a:spcAft>
              <a:buFont typeface="Arial" panose="020B0604020202020204" pitchFamily="34" charset="0"/>
              <a:buChar char="•"/>
              <a:defRPr/>
            </a:pPr>
            <a:r>
              <a:rPr lang="en-US" sz="2400" b="1" dirty="0">
                <a:solidFill>
                  <a:srgbClr val="002060"/>
                </a:solidFill>
                <a:latin typeface="Calibri" pitchFamily="34" charset="0"/>
                <a:cs typeface="Calibri" pitchFamily="34" charset="0"/>
              </a:rPr>
              <a:t>More infrastructure at risk</a:t>
            </a:r>
          </a:p>
          <a:p>
            <a:pPr marL="342900" indent="-342900" fontAlgn="base">
              <a:spcBef>
                <a:spcPct val="0"/>
              </a:spcBef>
              <a:spcAft>
                <a:spcPct val="0"/>
              </a:spcAft>
              <a:buFont typeface="Arial" panose="020B0604020202020204" pitchFamily="34" charset="0"/>
              <a:buChar char="•"/>
              <a:defRPr/>
            </a:pPr>
            <a:r>
              <a:rPr lang="en-US" sz="2400" b="1" dirty="0">
                <a:solidFill>
                  <a:srgbClr val="002060"/>
                </a:solidFill>
                <a:latin typeface="Calibri" pitchFamily="34" charset="0"/>
                <a:ea typeface="ＭＳ Ｐゴシック" pitchFamily="34" charset="-128"/>
                <a:cs typeface="Calibri" pitchFamily="34" charset="0"/>
              </a:rPr>
              <a:t>Improved forecasts of extreme events 4-8 days in advance</a:t>
            </a:r>
          </a:p>
        </p:txBody>
      </p:sp>
      <p:pic>
        <p:nvPicPr>
          <p:cNvPr id="38927" name="Picture 1" descr="HEDDE WELCOME REMARKS.pdf - Adobe Reade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7006" y="2935287"/>
            <a:ext cx="4816475" cy="3541713"/>
          </a:xfrm>
          <a:prstGeom prst="rect">
            <a:avLst/>
          </a:prstGeom>
          <a:noFill/>
          <a:ln w="254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080006" y="5410200"/>
            <a:ext cx="3933825" cy="1015663"/>
          </a:xfrm>
          <a:prstGeom prst="rect">
            <a:avLst/>
          </a:prstGeom>
          <a:solidFill>
            <a:schemeClr val="accent5">
              <a:lumMod val="40000"/>
              <a:lumOff val="60000"/>
            </a:schemeClr>
          </a:solidFill>
          <a:ln w="25400">
            <a:solidFill>
              <a:srgbClr val="002060"/>
            </a:solidFill>
          </a:ln>
        </p:spPr>
        <p:txBody>
          <a:bodyPr>
            <a:spAutoFit/>
          </a:bodyPr>
          <a:lstStyle/>
          <a:p>
            <a:pPr marL="342900" indent="-342900" fontAlgn="base">
              <a:spcBef>
                <a:spcPct val="0"/>
              </a:spcBef>
              <a:spcAft>
                <a:spcPct val="0"/>
              </a:spcAft>
              <a:buFont typeface="Arial" panose="020B0604020202020204" pitchFamily="34" charset="0"/>
              <a:buChar char="•"/>
              <a:defRPr/>
            </a:pPr>
            <a:r>
              <a:rPr lang="en-US" sz="2000" b="1" dirty="0">
                <a:solidFill>
                  <a:srgbClr val="002060"/>
                </a:solidFill>
                <a:latin typeface="Calibri" pitchFamily="34" charset="0"/>
                <a:ea typeface="ＭＳ Ｐゴシック" pitchFamily="34" charset="-128"/>
                <a:cs typeface="Calibri" pitchFamily="34" charset="0"/>
              </a:rPr>
              <a:t>Need to take these forecasts to the next level for effective decision support</a:t>
            </a:r>
            <a:endParaRPr lang="en-US" sz="2000" b="1" dirty="0">
              <a:solidFill>
                <a:srgbClr val="002060"/>
              </a:solidFill>
              <a:latin typeface="Calibri" pitchFamily="34" charset="0"/>
              <a:cs typeface="Calibri" pitchFamily="34" charset="0"/>
            </a:endParaRPr>
          </a:p>
        </p:txBody>
      </p:sp>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7007" y="2933861"/>
            <a:ext cx="4816474" cy="3620383"/>
          </a:xfrm>
          <a:prstGeom prst="rect">
            <a:avLst/>
          </a:prstGeom>
        </p:spPr>
      </p:pic>
    </p:spTree>
    <p:extLst>
      <p:ext uri="{BB962C8B-B14F-4D97-AF65-F5344CB8AC3E}">
        <p14:creationId xmlns:p14="http://schemas.microsoft.com/office/powerpoint/2010/main" val="382014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7E9DF0D-8685-4D0D-9793-C396D76D8C22}" type="slidenum">
              <a:rPr lang="en-US" altLang="en-US">
                <a:solidFill>
                  <a:srgbClr val="000000"/>
                </a:solidFill>
                <a:latin typeface="Times New Roman" panose="02020603050405020304" pitchFamily="18" charset="0"/>
              </a:rPr>
              <a:pPr/>
              <a:t>40</a:t>
            </a:fld>
            <a:endParaRPr lang="en-US" altLang="en-US">
              <a:solidFill>
                <a:srgbClr val="000000"/>
              </a:solidFill>
              <a:latin typeface="Times New Roman" panose="02020603050405020304" pitchFamily="18" charset="0"/>
            </a:endParaRPr>
          </a:p>
        </p:txBody>
      </p:sp>
      <p:sp>
        <p:nvSpPr>
          <p:cNvPr id="19459" name="Rectangle 2"/>
          <p:cNvSpPr>
            <a:spLocks noGrp="1" noChangeArrowheads="1"/>
          </p:cNvSpPr>
          <p:nvPr>
            <p:ph type="title"/>
          </p:nvPr>
        </p:nvSpPr>
        <p:spPr>
          <a:xfrm>
            <a:off x="1371600" y="152400"/>
            <a:ext cx="7772400" cy="1143000"/>
          </a:xfrm>
        </p:spPr>
        <p:txBody>
          <a:bodyPr/>
          <a:lstStyle/>
          <a:p>
            <a:pPr eaLnBrk="1" hangingPunct="1"/>
            <a:r>
              <a:rPr lang="en-US" altLang="en-US" dirty="0"/>
              <a:t>Geostationary </a:t>
            </a:r>
            <a:r>
              <a:rPr lang="en-US" altLang="en-US" dirty="0" smtClean="0"/>
              <a:t>Satellites (GEO)</a:t>
            </a:r>
          </a:p>
        </p:txBody>
      </p:sp>
      <p:sp>
        <p:nvSpPr>
          <p:cNvPr id="19464" name="Text Box 14"/>
          <p:cNvSpPr txBox="1">
            <a:spLocks noChangeArrowheads="1"/>
          </p:cNvSpPr>
          <p:nvPr/>
        </p:nvSpPr>
        <p:spPr bwMode="auto">
          <a:xfrm>
            <a:off x="1580928" y="1513582"/>
            <a:ext cx="603242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en-US" altLang="en-US" sz="1100" i="1" kern="0" dirty="0" smtClean="0">
              <a:solidFill>
                <a:srgbClr val="083763"/>
              </a:solidFill>
              <a:latin typeface="Franklin Gothic Medium" pitchFamily="34" charset="0"/>
            </a:endParaRPr>
          </a:p>
          <a:p>
            <a:pPr algn="ctr"/>
            <a:r>
              <a:rPr lang="en-US" altLang="en-US" sz="2400" i="1" kern="0" dirty="0" smtClean="0">
                <a:solidFill>
                  <a:srgbClr val="083763"/>
                </a:solidFill>
                <a:latin typeface="Franklin Gothic Medium" pitchFamily="34" charset="0"/>
              </a:rPr>
              <a:t>Operational </a:t>
            </a:r>
            <a:r>
              <a:rPr lang="en-US" altLang="en-US" sz="2400" i="1" kern="0" dirty="0">
                <a:solidFill>
                  <a:srgbClr val="083763"/>
                </a:solidFill>
                <a:latin typeface="Franklin Gothic Medium" pitchFamily="34" charset="0"/>
              </a:rPr>
              <a:t>GOES Sounder Derived Products</a:t>
            </a:r>
            <a:endParaRPr lang="en-US" altLang="en-US" sz="2800" i="1" kern="0" dirty="0">
              <a:solidFill>
                <a:srgbClr val="083763"/>
              </a:solidFill>
              <a:latin typeface="Franklin Gothic Medium" pitchFamily="34" charset="0"/>
            </a:endParaRPr>
          </a:p>
        </p:txBody>
      </p:sp>
      <p:sp>
        <p:nvSpPr>
          <p:cNvPr id="19465" name="Text Box 15"/>
          <p:cNvSpPr txBox="1">
            <a:spLocks noChangeArrowheads="1"/>
          </p:cNvSpPr>
          <p:nvPr/>
        </p:nvSpPr>
        <p:spPr bwMode="auto">
          <a:xfrm>
            <a:off x="806168" y="5638800"/>
            <a:ext cx="3456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kern="0" dirty="0" err="1">
                <a:solidFill>
                  <a:srgbClr val="083763"/>
                </a:solidFill>
                <a:latin typeface="Franklin Gothic Medium" pitchFamily="34" charset="0"/>
              </a:rPr>
              <a:t>Precipitable</a:t>
            </a:r>
            <a:r>
              <a:rPr lang="en-US" altLang="en-US" sz="1600" dirty="0">
                <a:solidFill>
                  <a:srgbClr val="000000"/>
                </a:solidFill>
                <a:latin typeface="Times New Roman" panose="02020603050405020304" pitchFamily="18" charset="0"/>
              </a:rPr>
              <a:t> </a:t>
            </a:r>
            <a:r>
              <a:rPr lang="en-US" altLang="en-US" kern="0" dirty="0" smtClean="0">
                <a:solidFill>
                  <a:srgbClr val="083763"/>
                </a:solidFill>
                <a:latin typeface="Franklin Gothic Medium" pitchFamily="34" charset="0"/>
              </a:rPr>
              <a:t>Water</a:t>
            </a:r>
            <a:r>
              <a:rPr lang="en-US" altLang="en-US" i="1" kern="0" dirty="0" smtClean="0">
                <a:solidFill>
                  <a:srgbClr val="083763"/>
                </a:solidFill>
                <a:latin typeface="Franklin Gothic Medium" pitchFamily="34" charset="0"/>
              </a:rPr>
              <a:t> </a:t>
            </a:r>
          </a:p>
          <a:p>
            <a:pPr algn="ctr"/>
            <a:r>
              <a:rPr lang="en-US" altLang="en-US" sz="1400" i="1" kern="0" dirty="0" smtClean="0">
                <a:solidFill>
                  <a:srgbClr val="083763"/>
                </a:solidFill>
                <a:latin typeface="Franklin Gothic Medium" pitchFamily="34" charset="0"/>
              </a:rPr>
              <a:t>(17 JUN 14 – Nebraska Tornado Outbreak)</a:t>
            </a:r>
            <a:endParaRPr lang="en-US" altLang="en-US" sz="1400" i="1" kern="0" dirty="0">
              <a:solidFill>
                <a:srgbClr val="083763"/>
              </a:solidFill>
              <a:latin typeface="Franklin Gothic Medium" pitchFamily="34" charset="0"/>
            </a:endParaRPr>
          </a:p>
        </p:txBody>
      </p:sp>
      <p:sp>
        <p:nvSpPr>
          <p:cNvPr id="11" name="Text Box 15"/>
          <p:cNvSpPr txBox="1">
            <a:spLocks noChangeArrowheads="1"/>
          </p:cNvSpPr>
          <p:nvPr/>
        </p:nvSpPr>
        <p:spPr bwMode="auto">
          <a:xfrm>
            <a:off x="5581239" y="5657850"/>
            <a:ext cx="25555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i="1" kern="0" dirty="0">
                <a:solidFill>
                  <a:srgbClr val="083763"/>
                </a:solidFill>
                <a:latin typeface="Franklin Gothic Medium" pitchFamily="34" charset="0"/>
              </a:rPr>
              <a:t>Fog Product for Aviation</a:t>
            </a:r>
          </a:p>
        </p:txBody>
      </p:sp>
      <p:sp>
        <p:nvSpPr>
          <p:cNvPr id="13" name="Slide Number Placeholder 4"/>
          <p:cNvSpPr txBox="1">
            <a:spLocks/>
          </p:cNvSpPr>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rgbClr val="FFFFCC"/>
                </a:solidFill>
                <a:latin typeface="Franklin Gothic Medium Cond"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81974C-DDBB-4B1C-9B5F-66B6ACD214AF}" type="slidenum">
              <a:rPr lang="en-US" smtClean="0"/>
              <a:t>40</a:t>
            </a:fld>
            <a:endParaRPr lang="en-US" dirty="0"/>
          </a:p>
        </p:txBody>
      </p:sp>
      <p:pic>
        <p:nvPicPr>
          <p:cNvPr id="8" name="Picture 7" descr="uspw.14168.0000"/>
          <p:cNvPicPr>
            <a:picLocks noGrp="1" noChangeAspect="1"/>
          </p:cNvPicPr>
          <p:nvPr/>
        </p:nvPicPr>
        <p:blipFill>
          <a:blip r:embed="rId3">
            <a:lum/>
            <a:extLst>
              <a:ext uri="{28A0092B-C50C-407E-A947-70E740481C1C}">
                <a14:useLocalDpi xmlns:a14="http://schemas.microsoft.com/office/drawing/2010/main" val="0"/>
              </a:ext>
            </a:extLst>
          </a:blip>
          <a:stretch>
            <a:fillRect/>
          </a:stretch>
        </p:blipFill>
        <p:spPr>
          <a:xfrm>
            <a:off x="381000" y="2438400"/>
            <a:ext cx="4267200" cy="3200400"/>
          </a:xfrm>
          <a:prstGeom prst="rect">
            <a:avLst/>
          </a:prstGeom>
          <a:noFill/>
          <a:ln>
            <a:noFill/>
          </a:ln>
        </p:spPr>
      </p:pic>
      <p:pic>
        <p:nvPicPr>
          <p:cNvPr id="5122" name="Picture 2" descr="http://cimss.ssec.wisc.edu/goes/blog/wp-content/uploads/2010/09/100908_g11_sounder_cth_anim.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2438400"/>
            <a:ext cx="365958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8498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4705"/>
            <a:ext cx="7620000" cy="1371600"/>
          </a:xfrm>
        </p:spPr>
        <p:txBody>
          <a:bodyPr/>
          <a:lstStyle/>
          <a:p>
            <a:pPr algn="ctr"/>
            <a:r>
              <a:rPr lang="en-US" b="1" dirty="0" smtClean="0">
                <a:latin typeface="Arial" panose="020B0604020202020204" pitchFamily="34" charset="0"/>
                <a:cs typeface="Arial" panose="020B0604020202020204" pitchFamily="34" charset="0"/>
              </a:rPr>
              <a:t>Hurricane Arthur (2014)</a:t>
            </a:r>
            <a:endParaRPr lang="en-US"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663" y="1447800"/>
            <a:ext cx="8269073" cy="4876800"/>
          </a:xfrm>
        </p:spPr>
      </p:pic>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41</a:t>
            </a:fld>
            <a:endParaRPr lang="en-US"/>
          </a:p>
        </p:txBody>
      </p:sp>
      <p:sp>
        <p:nvSpPr>
          <p:cNvPr id="6" name="Text Box 14"/>
          <p:cNvSpPr txBox="1">
            <a:spLocks noChangeArrowheads="1"/>
          </p:cNvSpPr>
          <p:nvPr/>
        </p:nvSpPr>
        <p:spPr bwMode="auto">
          <a:xfrm>
            <a:off x="609600" y="57150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b="1" dirty="0">
                <a:solidFill>
                  <a:srgbClr val="000000"/>
                </a:solidFill>
                <a:latin typeface="Arial" panose="020B0604020202020204" pitchFamily="34" charset="0"/>
              </a:rPr>
              <a:t>Geostationary IR</a:t>
            </a:r>
          </a:p>
        </p:txBody>
      </p:sp>
    </p:spTree>
    <p:extLst>
      <p:ext uri="{BB962C8B-B14F-4D97-AF65-F5344CB8AC3E}">
        <p14:creationId xmlns:p14="http://schemas.microsoft.com/office/powerpoint/2010/main" val="33471059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3663" y="1447800"/>
            <a:ext cx="8269073" cy="4876800"/>
          </a:xfrm>
        </p:spPr>
      </p:pic>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42</a:t>
            </a:fld>
            <a:endParaRPr lang="en-US"/>
          </a:p>
        </p:txBody>
      </p:sp>
      <p:sp>
        <p:nvSpPr>
          <p:cNvPr id="11" name="Text Box 14"/>
          <p:cNvSpPr txBox="1">
            <a:spLocks noChangeArrowheads="1"/>
          </p:cNvSpPr>
          <p:nvPr/>
        </p:nvSpPr>
        <p:spPr bwMode="auto">
          <a:xfrm>
            <a:off x="1128346" y="5715000"/>
            <a:ext cx="975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b="1" dirty="0">
                <a:latin typeface="Arial" panose="020B0604020202020204" pitchFamily="34" charset="0"/>
              </a:rPr>
              <a:t>O</a:t>
            </a:r>
            <a:r>
              <a:rPr lang="en-US" altLang="en-US" b="1" dirty="0" smtClean="0">
                <a:latin typeface="Arial" panose="020B0604020202020204" pitchFamily="34" charset="0"/>
              </a:rPr>
              <a:t>SCAT</a:t>
            </a:r>
            <a:endParaRPr lang="en-US" altLang="en-US" b="1" dirty="0">
              <a:latin typeface="Arial" panose="020B0604020202020204" pitchFamily="34" charset="0"/>
            </a:endParaRPr>
          </a:p>
        </p:txBody>
      </p:sp>
      <p:sp>
        <p:nvSpPr>
          <p:cNvPr id="13" name="Title 1"/>
          <p:cNvSpPr>
            <a:spLocks noGrp="1"/>
          </p:cNvSpPr>
          <p:nvPr>
            <p:ph type="title"/>
          </p:nvPr>
        </p:nvSpPr>
        <p:spPr>
          <a:xfrm>
            <a:off x="1524000" y="54705"/>
            <a:ext cx="7620000" cy="1371600"/>
          </a:xfrm>
        </p:spPr>
        <p:txBody>
          <a:bodyPr/>
          <a:lstStyle/>
          <a:p>
            <a:pPr algn="ctr"/>
            <a:r>
              <a:rPr lang="en-US" b="1" dirty="0" smtClean="0">
                <a:latin typeface="Arial" panose="020B0604020202020204" pitchFamily="34" charset="0"/>
                <a:cs typeface="Arial" panose="020B0604020202020204" pitchFamily="34" charset="0"/>
              </a:rPr>
              <a:t>Hurricane Arthur (2014)</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98021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t>Entering the New </a:t>
            </a:r>
            <a:br>
              <a:rPr lang="en-US" sz="4000" dirty="0" smtClean="0"/>
            </a:br>
            <a:r>
              <a:rPr lang="en-US" sz="4000" dirty="0" smtClean="0"/>
              <a:t>JPSS / GOES-R Era</a:t>
            </a:r>
            <a:endParaRPr lang="en-US" sz="4000" dirty="0"/>
          </a:p>
        </p:txBody>
      </p:sp>
      <p:sp>
        <p:nvSpPr>
          <p:cNvPr id="5" name="Slide Number Placeholder 4"/>
          <p:cNvSpPr>
            <a:spLocks noGrp="1"/>
          </p:cNvSpPr>
          <p:nvPr>
            <p:ph type="sldNum" sz="quarter" idx="12"/>
          </p:nvPr>
        </p:nvSpPr>
        <p:spPr/>
        <p:txBody>
          <a:bodyPr/>
          <a:lstStyle/>
          <a:p>
            <a:pPr>
              <a:defRPr/>
            </a:pPr>
            <a:fld id="{01FC1F9A-ECE0-4164-923F-B840863BAB5D}" type="slidenum">
              <a:rPr lang="en-US" smtClean="0"/>
              <a:pPr>
                <a:defRPr/>
              </a:pPr>
              <a:t>43</a:t>
            </a:fld>
            <a:endParaRPr lang="en-US"/>
          </a:p>
        </p:txBody>
      </p:sp>
      <p:sp>
        <p:nvSpPr>
          <p:cNvPr id="7" name="Text Placeholder 8"/>
          <p:cNvSpPr txBox="1">
            <a:spLocks/>
          </p:cNvSpPr>
          <p:nvPr/>
        </p:nvSpPr>
        <p:spPr>
          <a:xfrm>
            <a:off x="4645031" y="1371601"/>
            <a:ext cx="4041775" cy="639763"/>
          </a:xfrm>
          <a:prstGeom prst="rect">
            <a:avLst/>
          </a:prstGeom>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2"/>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3"/>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4"/>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endParaRPr lang="en-US" kern="0" dirty="0"/>
          </a:p>
        </p:txBody>
      </p:sp>
      <p:pic>
        <p:nvPicPr>
          <p:cNvPr id="8" name="Picture 5"/>
          <p:cNvPicPr>
            <a:picLocks noGrp="1" noChangeAspect="1" noChangeArrowheads="1"/>
          </p:cNvPicPr>
          <p:nvPr>
            <p:ph sz="half" idx="4294967295"/>
          </p:nvPr>
        </p:nvPicPr>
        <p:blipFill rotWithShape="1">
          <a:blip r:embed="rId5" cstate="print">
            <a:extLst>
              <a:ext uri="{28A0092B-C50C-407E-A947-70E740481C1C}">
                <a14:useLocalDpi xmlns:a14="http://schemas.microsoft.com/office/drawing/2010/main" val="0"/>
              </a:ext>
            </a:extLst>
          </a:blip>
          <a:srcRect t="4101" b="8964"/>
          <a:stretch/>
        </p:blipFill>
        <p:spPr bwMode="auto">
          <a:xfrm>
            <a:off x="631260" y="1905000"/>
            <a:ext cx="3692065" cy="2567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 name="Picture 7" descr="http://science.nasa.gov/media/medialibrary/2012/05/22/rsz_goes-r_art_night_earth_2011.jpg"/>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bwMode="auto">
          <a:xfrm>
            <a:off x="4840884" y="1905000"/>
            <a:ext cx="3693516" cy="2546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Text Placeholder 6"/>
          <p:cNvSpPr txBox="1">
            <a:spLocks/>
          </p:cNvSpPr>
          <p:nvPr/>
        </p:nvSpPr>
        <p:spPr bwMode="auto">
          <a:xfrm>
            <a:off x="457199" y="1371600"/>
            <a:ext cx="40401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2"/>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3"/>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4"/>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a:r>
              <a:rPr lang="en-US" kern="0" dirty="0" smtClean="0"/>
              <a:t>JPSS</a:t>
            </a:r>
            <a:endParaRPr lang="en-US" kern="0" dirty="0"/>
          </a:p>
        </p:txBody>
      </p:sp>
      <p:sp>
        <p:nvSpPr>
          <p:cNvPr id="11" name="Text Placeholder 8"/>
          <p:cNvSpPr txBox="1">
            <a:spLocks/>
          </p:cNvSpPr>
          <p:nvPr/>
        </p:nvSpPr>
        <p:spPr>
          <a:xfrm>
            <a:off x="4645030" y="1371601"/>
            <a:ext cx="4041775" cy="639763"/>
          </a:xfrm>
          <a:prstGeom prst="rect">
            <a:avLst/>
          </a:prstGeom>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2"/>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3"/>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4"/>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algn="ctr"/>
            <a:r>
              <a:rPr lang="en-US" kern="0" dirty="0" smtClean="0"/>
              <a:t>GOES-R</a:t>
            </a:r>
            <a:endParaRPr lang="en-US" kern="0" dirty="0"/>
          </a:p>
        </p:txBody>
      </p:sp>
      <p:sp>
        <p:nvSpPr>
          <p:cNvPr id="13" name="Content Placeholder 2"/>
          <p:cNvSpPr>
            <a:spLocks noGrp="1"/>
          </p:cNvSpPr>
          <p:nvPr>
            <p:ph idx="1"/>
          </p:nvPr>
        </p:nvSpPr>
        <p:spPr>
          <a:xfrm>
            <a:off x="685800" y="4572000"/>
            <a:ext cx="3581400" cy="1447800"/>
          </a:xfrm>
        </p:spPr>
        <p:txBody>
          <a:bodyPr>
            <a:normAutofit/>
          </a:bodyPr>
          <a:lstStyle/>
          <a:p>
            <a:pPr marL="274320" indent="-182880">
              <a:spcBef>
                <a:spcPts val="600"/>
              </a:spcBef>
              <a:buClr>
                <a:srgbClr val="C00000"/>
              </a:buClr>
              <a:buSzPct val="1350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Over 2000 channels</a:t>
            </a:r>
          </a:p>
          <a:p>
            <a:pPr marL="274320" indent="-182880">
              <a:spcBef>
                <a:spcPts val="600"/>
              </a:spcBef>
              <a:buClr>
                <a:srgbClr val="C00000"/>
              </a:buClr>
              <a:buSzPct val="1350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Spectral resolution in IR/mw</a:t>
            </a:r>
          </a:p>
          <a:p>
            <a:pPr marL="274320" indent="-182880">
              <a:spcBef>
                <a:spcPts val="600"/>
              </a:spcBef>
              <a:buClr>
                <a:srgbClr val="C00000"/>
              </a:buClr>
              <a:buSzPct val="135000"/>
              <a:buFont typeface="Arial" panose="020B0604020202020204" pitchFamily="34" charset="0"/>
              <a:buChar char="•"/>
            </a:pPr>
            <a:r>
              <a:rPr lang="en-US" sz="1800" dirty="0" smtClean="0">
                <a:latin typeface="Arial" panose="020B0604020202020204" pitchFamily="34" charset="0"/>
                <a:cs typeface="Arial" panose="020B0604020202020204" pitchFamily="34" charset="0"/>
              </a:rPr>
              <a:t>Hi-Res visible (Arctic, fire, </a:t>
            </a:r>
            <a:r>
              <a:rPr lang="en-US" sz="1800" dirty="0" err="1" smtClean="0">
                <a:latin typeface="Arial" panose="020B0604020202020204" pitchFamily="34" charset="0"/>
                <a:cs typeface="Arial" panose="020B0604020202020204" pitchFamily="34" charset="0"/>
              </a:rPr>
              <a:t>etc</a:t>
            </a:r>
            <a:r>
              <a:rPr lang="en-US" sz="1800" dirty="0" smtClean="0">
                <a:latin typeface="Arial" panose="020B0604020202020204" pitchFamily="34" charset="0"/>
                <a:cs typeface="Arial" panose="020B0604020202020204" pitchFamily="34" charset="0"/>
              </a:rPr>
              <a:t>)</a:t>
            </a:r>
          </a:p>
        </p:txBody>
      </p:sp>
      <p:sp>
        <p:nvSpPr>
          <p:cNvPr id="14" name="Content Placeholder 2"/>
          <p:cNvSpPr txBox="1">
            <a:spLocks/>
          </p:cNvSpPr>
          <p:nvPr/>
        </p:nvSpPr>
        <p:spPr bwMode="auto">
          <a:xfrm>
            <a:off x="4876800" y="4572000"/>
            <a:ext cx="360805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2"/>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3"/>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4"/>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274320" indent="-182880">
              <a:spcBef>
                <a:spcPts val="600"/>
              </a:spcBef>
              <a:buClr>
                <a:srgbClr val="C00000"/>
              </a:buClr>
              <a:buSzPct val="135000"/>
              <a:buFont typeface="Arial" panose="020B0604020202020204" pitchFamily="34" charset="0"/>
              <a:buChar char="•"/>
            </a:pPr>
            <a:r>
              <a:rPr lang="en-US" sz="1800" kern="0" dirty="0" smtClean="0">
                <a:latin typeface="Arial" panose="020B0604020202020204" pitchFamily="34" charset="0"/>
                <a:cs typeface="Arial" panose="020B0604020202020204" pitchFamily="34" charset="0"/>
              </a:rPr>
              <a:t>Advanced Baseline Imager</a:t>
            </a:r>
          </a:p>
          <a:p>
            <a:pPr marL="274320" indent="-182880">
              <a:spcBef>
                <a:spcPts val="600"/>
              </a:spcBef>
              <a:buClr>
                <a:srgbClr val="C00000"/>
              </a:buClr>
              <a:buSzPct val="135000"/>
              <a:buFont typeface="Arial" panose="020B0604020202020204" pitchFamily="34" charset="0"/>
              <a:buChar char="•"/>
            </a:pPr>
            <a:r>
              <a:rPr lang="en-US" sz="1800" kern="0" dirty="0" smtClean="0">
                <a:latin typeface="Arial" panose="020B0604020202020204" pitchFamily="34" charset="0"/>
                <a:cs typeface="Arial" panose="020B0604020202020204" pitchFamily="34" charset="0"/>
              </a:rPr>
              <a:t>16 channels</a:t>
            </a:r>
          </a:p>
          <a:p>
            <a:pPr marL="274320" indent="-182880">
              <a:spcBef>
                <a:spcPts val="600"/>
              </a:spcBef>
              <a:buClr>
                <a:srgbClr val="C00000"/>
              </a:buClr>
              <a:buSzPct val="135000"/>
              <a:buFont typeface="Arial" panose="020B0604020202020204" pitchFamily="34" charset="0"/>
              <a:buChar char="•"/>
            </a:pPr>
            <a:r>
              <a:rPr lang="en-US" sz="1800" kern="0" dirty="0" smtClean="0">
                <a:latin typeface="Arial" panose="020B0604020202020204" pitchFamily="34" charset="0"/>
                <a:cs typeface="Arial" panose="020B0604020202020204" pitchFamily="34" charset="0"/>
              </a:rPr>
              <a:t>More rapid coverage of global and focused areas</a:t>
            </a:r>
          </a:p>
        </p:txBody>
      </p:sp>
      <p:sp>
        <p:nvSpPr>
          <p:cNvPr id="15" name="Content Placeholder 2"/>
          <p:cNvSpPr txBox="1">
            <a:spLocks/>
          </p:cNvSpPr>
          <p:nvPr/>
        </p:nvSpPr>
        <p:spPr bwMode="auto">
          <a:xfrm>
            <a:off x="0" y="58674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2"/>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3"/>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4"/>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0" indent="0" algn="ctr">
              <a:lnSpc>
                <a:spcPct val="100000"/>
              </a:lnSpc>
              <a:spcBef>
                <a:spcPts val="3600"/>
              </a:spcBef>
              <a:buClr>
                <a:srgbClr val="C00000"/>
              </a:buClr>
              <a:buSzPct val="135000"/>
            </a:pPr>
            <a:r>
              <a:rPr lang="en-US" sz="1800" b="1" i="1" kern="0" dirty="0" smtClean="0">
                <a:solidFill>
                  <a:schemeClr val="bg1"/>
                </a:solidFill>
                <a:latin typeface="Arial" panose="020B0604020202020204" pitchFamily="34" charset="0"/>
                <a:cs typeface="Arial" panose="020B0604020202020204" pitchFamily="34" charset="0"/>
              </a:rPr>
              <a:t>Increasing ability to blend all of this data with other data sources in                    real time for situational awareness &amp; numerical forecast models</a:t>
            </a:r>
            <a:endParaRPr lang="en-US" sz="1800" b="1" i="1"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524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705"/>
            <a:ext cx="7620000" cy="1371600"/>
          </a:xfrm>
        </p:spPr>
        <p:txBody>
          <a:bodyPr/>
          <a:lstStyle/>
          <a:p>
            <a:pPr algn="ctr"/>
            <a:r>
              <a:rPr lang="en-US" sz="4000" b="1" dirty="0" smtClean="0">
                <a:latin typeface="Arial" panose="020B0604020202020204" pitchFamily="34" charset="0"/>
                <a:cs typeface="Arial" panose="020B0604020202020204" pitchFamily="34" charset="0"/>
              </a:rPr>
              <a:t>Opportunities for New Applications</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676400"/>
            <a:ext cx="8686800" cy="4648200"/>
          </a:xfrm>
        </p:spPr>
        <p:txBody>
          <a:bodyPr>
            <a:normAutofit lnSpcReduction="10000"/>
          </a:bodyPr>
          <a:lstStyle/>
          <a:p>
            <a:pPr marL="571500" indent="-457200">
              <a:spcBef>
                <a:spcPts val="1200"/>
              </a:spcBef>
              <a:buClr>
                <a:srgbClr val="C00000"/>
              </a:buClr>
              <a:buSzPct val="1350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Arctic, Fires, </a:t>
            </a:r>
            <a:r>
              <a:rPr lang="en-US" sz="2400" dirty="0" err="1" smtClean="0">
                <a:latin typeface="Arial" panose="020B0604020202020204" pitchFamily="34" charset="0"/>
                <a:cs typeface="Arial" panose="020B0604020202020204" pitchFamily="34" charset="0"/>
              </a:rPr>
              <a:t>etc</a:t>
            </a:r>
            <a:endParaRPr lang="en-US" sz="2400" dirty="0" smtClean="0">
              <a:latin typeface="Arial" panose="020B0604020202020204" pitchFamily="34" charset="0"/>
              <a:cs typeface="Arial" panose="020B0604020202020204" pitchFamily="34" charset="0"/>
            </a:endParaRPr>
          </a:p>
          <a:p>
            <a:pPr marL="571500" indent="-457200">
              <a:spcBef>
                <a:spcPts val="1200"/>
              </a:spcBef>
              <a:buClr>
                <a:srgbClr val="C00000"/>
              </a:buClr>
              <a:buSzPct val="1350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Solidifying the standard meteorological applications by combining with other observations, including new dual-pol radar</a:t>
            </a:r>
          </a:p>
          <a:p>
            <a:pPr marL="114300" indent="0">
              <a:spcBef>
                <a:spcPts val="3000"/>
              </a:spcBef>
              <a:buClr>
                <a:srgbClr val="C00000"/>
              </a:buClr>
              <a:buSzPct val="135000"/>
            </a:pPr>
            <a:r>
              <a:rPr lang="en-US" sz="2400" b="1" u="sng" dirty="0" smtClean="0">
                <a:latin typeface="Arial" panose="020B0604020202020204" pitchFamily="34" charset="0"/>
                <a:cs typeface="Arial" panose="020B0604020202020204" pitchFamily="34" charset="0"/>
              </a:rPr>
              <a:t>Challenges</a:t>
            </a:r>
            <a:r>
              <a:rPr lang="en-US" sz="2400" b="1" dirty="0" smtClean="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marL="571500" indent="-457200">
              <a:spcBef>
                <a:spcPts val="1200"/>
              </a:spcBef>
              <a:buClr>
                <a:srgbClr val="C00000"/>
              </a:buClr>
              <a:buSzPct val="1350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Ground based IT – delivering ALL this data on time, every time</a:t>
            </a:r>
          </a:p>
          <a:p>
            <a:pPr marL="571500" indent="-457200">
              <a:spcBef>
                <a:spcPts val="1200"/>
              </a:spcBef>
              <a:buClr>
                <a:srgbClr val="C00000"/>
              </a:buClr>
              <a:buSzPct val="1350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Education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enforcing education standards for NWS employees (need for remote sensing credits)</a:t>
            </a:r>
          </a:p>
          <a:p>
            <a:pPr marL="571500" indent="-457200">
              <a:spcBef>
                <a:spcPts val="1200"/>
              </a:spcBef>
              <a:buClr>
                <a:srgbClr val="C00000"/>
              </a:buClr>
              <a:buSzPct val="1350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Combine with all data to ensure situational awareness and numerical prediction required for a Weather-Ready Nation</a:t>
            </a: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44</a:t>
            </a:fld>
            <a:endParaRPr lang="en-US"/>
          </a:p>
        </p:txBody>
      </p:sp>
    </p:spTree>
    <p:extLst>
      <p:ext uri="{BB962C8B-B14F-4D97-AF65-F5344CB8AC3E}">
        <p14:creationId xmlns:p14="http://schemas.microsoft.com/office/powerpoint/2010/main" val="14200912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705"/>
            <a:ext cx="7620000" cy="1371600"/>
          </a:xfrm>
        </p:spPr>
        <p:txBody>
          <a:bodyPr/>
          <a:lstStyle/>
          <a:p>
            <a:pPr algn="ctr"/>
            <a:r>
              <a:rPr lang="en-US" b="1" dirty="0" smtClean="0">
                <a:latin typeface="Arial" panose="020B0604020202020204" pitchFamily="34" charset="0"/>
                <a:cs typeface="Arial" panose="020B0604020202020204" pitchFamily="34" charset="0"/>
              </a:rPr>
              <a:t>Summary</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752600"/>
            <a:ext cx="8686800" cy="4724400"/>
          </a:xfrm>
        </p:spPr>
        <p:txBody>
          <a:bodyPr>
            <a:normAutofit fontScale="85000" lnSpcReduction="20000"/>
          </a:bodyPr>
          <a:lstStyle/>
          <a:p>
            <a:pPr marL="571500" indent="-457200">
              <a:buClr>
                <a:srgbClr val="C00000"/>
              </a:buClr>
              <a:buSzPct val="135000"/>
              <a:buFont typeface="Arial" panose="020B0604020202020204" pitchFamily="34" charset="0"/>
              <a:buChar char="•"/>
            </a:pPr>
            <a:r>
              <a:rPr lang="en-US" sz="3400" dirty="0" smtClean="0">
                <a:latin typeface="Arial" panose="020B0604020202020204" pitchFamily="34" charset="0"/>
                <a:cs typeface="Arial" panose="020B0604020202020204" pitchFamily="34" charset="0"/>
              </a:rPr>
              <a:t>Strategic-goal across the entire climate-weather-water enterprise: Build a Weather-Ready Nation</a:t>
            </a:r>
          </a:p>
          <a:p>
            <a:pPr marL="571500" indent="-457200">
              <a:buClr>
                <a:srgbClr val="C00000"/>
              </a:buClr>
              <a:buSzPct val="135000"/>
              <a:buFont typeface="Arial" panose="020B0604020202020204" pitchFamily="34" charset="0"/>
              <a:buChar char="•"/>
            </a:pPr>
            <a:r>
              <a:rPr lang="en-US" sz="3400" dirty="0" smtClean="0">
                <a:latin typeface="Arial" panose="020B0604020202020204" pitchFamily="34" charset="0"/>
                <a:cs typeface="Arial" panose="020B0604020202020204" pitchFamily="34" charset="0"/>
              </a:rPr>
              <a:t>Includes a wide array of physical &amp; social science challenges</a:t>
            </a:r>
          </a:p>
          <a:p>
            <a:pPr marL="571500" indent="-457200">
              <a:buClr>
                <a:srgbClr val="C00000"/>
              </a:buClr>
              <a:buSzPct val="135000"/>
              <a:buFont typeface="Arial" panose="020B0604020202020204" pitchFamily="34" charset="0"/>
              <a:buChar char="•"/>
            </a:pPr>
            <a:r>
              <a:rPr lang="en-US" sz="3400" dirty="0" smtClean="0">
                <a:latin typeface="Arial" panose="020B0604020202020204" pitchFamily="34" charset="0"/>
                <a:cs typeface="Arial" panose="020B0604020202020204" pitchFamily="34" charset="0"/>
              </a:rPr>
              <a:t>Includes a cultural change in the meteorological forecast services</a:t>
            </a:r>
          </a:p>
          <a:p>
            <a:pPr marL="742950" lvl="1" indent="-457200">
              <a:buClr>
                <a:srgbClr val="C00000"/>
              </a:buClr>
              <a:buSzPct val="1350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From forecasts to Impact-Based Decision Support Services</a:t>
            </a:r>
          </a:p>
          <a:p>
            <a:pPr marL="571500" indent="-457200">
              <a:buClr>
                <a:srgbClr val="C00000"/>
              </a:buClr>
              <a:buSzPct val="135000"/>
              <a:buFont typeface="Arial" panose="020B0604020202020204" pitchFamily="34" charset="0"/>
              <a:buChar char="•"/>
            </a:pPr>
            <a:r>
              <a:rPr lang="en-US" sz="3400" dirty="0" smtClean="0">
                <a:latin typeface="Arial" panose="020B0604020202020204" pitchFamily="34" charset="0"/>
                <a:cs typeface="Arial" panose="020B0604020202020204" pitchFamily="34" charset="0"/>
              </a:rPr>
              <a:t>Both Weather-Ready Nation and the JPSS/GOES-R era offer many new challenges for the education community</a:t>
            </a:r>
          </a:p>
          <a:p>
            <a:pPr marL="742950" lvl="1" indent="-457200">
              <a:buClr>
                <a:srgbClr val="C00000"/>
              </a:buClr>
              <a:buSzPct val="1350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Entering the next ‘new’ era for operational LEO/GEO satellites</a:t>
            </a:r>
            <a:endParaRPr lang="en-US" sz="26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45</a:t>
            </a:fld>
            <a:endParaRPr lang="en-US"/>
          </a:p>
        </p:txBody>
      </p:sp>
    </p:spTree>
    <p:extLst>
      <p:ext uri="{BB962C8B-B14F-4D97-AF65-F5344CB8AC3E}">
        <p14:creationId xmlns:p14="http://schemas.microsoft.com/office/powerpoint/2010/main" val="41342941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218" y="6583363"/>
            <a:ext cx="2427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sp_5x_logo"/>
          <p:cNvPicPr>
            <a:picLocks noChangeAspect="1" noChangeArrowheads="1" noCrop="1"/>
          </p:cNvPicPr>
          <p:nvPr/>
        </p:nvPicPr>
        <p:blipFill>
          <a:blip r:embed="rId4"/>
          <a:srcRect/>
          <a:stretch>
            <a:fillRect/>
          </a:stretch>
        </p:blipFill>
        <p:spPr bwMode="auto">
          <a:xfrm>
            <a:off x="3048000" y="1908175"/>
            <a:ext cx="3121025" cy="3121025"/>
          </a:xfrm>
          <a:prstGeom prst="rect">
            <a:avLst/>
          </a:prstGeom>
          <a:noFill/>
          <a:ln w="9525">
            <a:noFill/>
            <a:miter lim="800000"/>
            <a:headEnd/>
            <a:tailEnd/>
          </a:ln>
        </p:spPr>
      </p:pic>
      <p:sp>
        <p:nvSpPr>
          <p:cNvPr id="7" name="Title 1"/>
          <p:cNvSpPr txBox="1">
            <a:spLocks/>
          </p:cNvSpPr>
          <p:nvPr/>
        </p:nvSpPr>
        <p:spPr>
          <a:xfrm>
            <a:off x="685800" y="304800"/>
            <a:ext cx="7620000" cy="1524000"/>
          </a:xfrm>
          <a:prstGeom prst="rect">
            <a:avLst/>
          </a:prstGeom>
        </p:spPr>
        <p:txBody>
          <a:bodyPr/>
          <a:lstStyle>
            <a:lvl1pPr algn="ctr" defTabSz="914400" rtl="0" eaLnBrk="1" latinLnBrk="0" hangingPunct="1">
              <a:spcBef>
                <a:spcPct val="0"/>
              </a:spcBef>
              <a:buNone/>
              <a:defRPr sz="4000" b="1" kern="1200">
                <a:solidFill>
                  <a:srgbClr val="1508B8"/>
                </a:solidFill>
                <a:effectLst/>
                <a:latin typeface="+mj-lt"/>
                <a:ea typeface="+mj-ea"/>
                <a:cs typeface="+mj-cs"/>
              </a:defRPr>
            </a:lvl1pPr>
          </a:lstStyle>
          <a:p>
            <a:r>
              <a:rPr lang="en-US" sz="7200" dirty="0" smtClean="0">
                <a:solidFill>
                  <a:srgbClr val="FFFFCC"/>
                </a:solidFill>
                <a:effectLst>
                  <a:outerShdw blurRad="38100" dist="38100" dir="2700000" algn="tl">
                    <a:srgbClr val="000000">
                      <a:alpha val="43137"/>
                    </a:srgbClr>
                  </a:outerShdw>
                </a:effectLst>
              </a:rPr>
              <a:t>THANK YOU!</a:t>
            </a:r>
            <a:endParaRPr lang="en-US" sz="7200" dirty="0">
              <a:solidFill>
                <a:srgbClr val="FFFFCC"/>
              </a:solidFill>
              <a:effectLst>
                <a:outerShdw blurRad="38100" dist="38100" dir="2700000" algn="tl">
                  <a:srgbClr val="000000">
                    <a:alpha val="43137"/>
                  </a:srgbClr>
                </a:outerShdw>
              </a:effectLst>
            </a:endParaRPr>
          </a:p>
        </p:txBody>
      </p:sp>
      <p:sp>
        <p:nvSpPr>
          <p:cNvPr id="6" name="Title 1"/>
          <p:cNvSpPr txBox="1">
            <a:spLocks/>
          </p:cNvSpPr>
          <p:nvPr/>
        </p:nvSpPr>
        <p:spPr>
          <a:xfrm>
            <a:off x="0" y="5334000"/>
            <a:ext cx="9144000" cy="1524000"/>
          </a:xfrm>
          <a:prstGeom prst="rect">
            <a:avLst/>
          </a:prstGeom>
        </p:spPr>
        <p:txBody>
          <a:bodyPr/>
          <a:lstStyle>
            <a:lvl1pPr algn="ctr" defTabSz="914400" rtl="0" eaLnBrk="1" latinLnBrk="0" hangingPunct="1">
              <a:spcBef>
                <a:spcPct val="0"/>
              </a:spcBef>
              <a:buNone/>
              <a:defRPr sz="4000" b="1" kern="1200">
                <a:solidFill>
                  <a:srgbClr val="1508B8"/>
                </a:solidFill>
                <a:effectLst/>
                <a:latin typeface="+mj-lt"/>
                <a:ea typeface="+mj-ea"/>
                <a:cs typeface="+mj-cs"/>
              </a:defRPr>
            </a:lvl1pPr>
          </a:lstStyle>
          <a:p>
            <a:r>
              <a:rPr lang="en-US" sz="7200" dirty="0" smtClean="0">
                <a:solidFill>
                  <a:srgbClr val="FFFFCC"/>
                </a:solidFill>
                <a:effectLst>
                  <a:outerShdw blurRad="38100" dist="38100" dir="2700000" algn="tl">
                    <a:srgbClr val="000000">
                      <a:alpha val="43137"/>
                    </a:srgbClr>
                  </a:outerShdw>
                </a:effectLst>
              </a:rPr>
              <a:t>Be Weather-Ready!</a:t>
            </a:r>
            <a:endParaRPr lang="en-US" sz="72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2337925"/>
      </p:ext>
    </p:extLst>
  </p:cSld>
  <p:clrMapOvr>
    <a:masterClrMapping/>
  </p:clrMapOvr>
  <p:transition>
    <p:pull dir="l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415BDB8-58BB-477C-83C9-71FC18A92F00}" type="slidenum">
              <a:rPr lang="en-US" smtClean="0"/>
              <a:pPr>
                <a:defRPr/>
              </a:pPr>
              <a:t>47</a:t>
            </a:fld>
            <a:endParaRPr lang="en-US" dirty="0"/>
          </a:p>
        </p:txBody>
      </p:sp>
      <p:sp>
        <p:nvSpPr>
          <p:cNvPr id="3" name="Title 1"/>
          <p:cNvSpPr txBox="1">
            <a:spLocks/>
          </p:cNvSpPr>
          <p:nvPr/>
        </p:nvSpPr>
        <p:spPr>
          <a:xfrm>
            <a:off x="838200" y="381000"/>
            <a:ext cx="8229600" cy="1143000"/>
          </a:xfrm>
          <a:prstGeom prst="rect">
            <a:avLst/>
          </a:prstGeom>
        </p:spPr>
        <p:txBody>
          <a:bodyPr/>
          <a:lstStyle>
            <a:lvl1pPr algn="r" rtl="0" eaLnBrk="0" fontAlgn="base" hangingPunct="0">
              <a:lnSpc>
                <a:spcPct val="90000"/>
              </a:lnSpc>
              <a:spcBef>
                <a:spcPct val="0"/>
              </a:spcBef>
              <a:spcAft>
                <a:spcPct val="0"/>
              </a:spcAft>
              <a:defRPr sz="4400">
                <a:solidFill>
                  <a:srgbClr val="FFFFCC"/>
                </a:solidFill>
                <a:latin typeface="Franklin Gothic Demi" pitchFamily="34" charset="0"/>
                <a:ea typeface="+mj-ea"/>
                <a:cs typeface="+mj-cs"/>
              </a:defRPr>
            </a:lvl1pPr>
            <a:lvl2pPr algn="r" rtl="0" eaLnBrk="0" fontAlgn="base" hangingPunct="0">
              <a:lnSpc>
                <a:spcPct val="90000"/>
              </a:lnSpc>
              <a:spcBef>
                <a:spcPct val="0"/>
              </a:spcBef>
              <a:spcAft>
                <a:spcPct val="0"/>
              </a:spcAft>
              <a:defRPr sz="4400">
                <a:solidFill>
                  <a:srgbClr val="FFFFCC"/>
                </a:solidFill>
                <a:latin typeface="Franklin Gothic Demi" pitchFamily="34" charset="0"/>
              </a:defRPr>
            </a:lvl2pPr>
            <a:lvl3pPr algn="r" rtl="0" eaLnBrk="0" fontAlgn="base" hangingPunct="0">
              <a:lnSpc>
                <a:spcPct val="90000"/>
              </a:lnSpc>
              <a:spcBef>
                <a:spcPct val="0"/>
              </a:spcBef>
              <a:spcAft>
                <a:spcPct val="0"/>
              </a:spcAft>
              <a:defRPr sz="4400">
                <a:solidFill>
                  <a:srgbClr val="FFFFCC"/>
                </a:solidFill>
                <a:latin typeface="Franklin Gothic Demi" pitchFamily="34" charset="0"/>
              </a:defRPr>
            </a:lvl3pPr>
            <a:lvl4pPr algn="r" rtl="0" eaLnBrk="0" fontAlgn="base" hangingPunct="0">
              <a:lnSpc>
                <a:spcPct val="90000"/>
              </a:lnSpc>
              <a:spcBef>
                <a:spcPct val="0"/>
              </a:spcBef>
              <a:spcAft>
                <a:spcPct val="0"/>
              </a:spcAft>
              <a:defRPr sz="4400">
                <a:solidFill>
                  <a:srgbClr val="FFFFCC"/>
                </a:solidFill>
                <a:latin typeface="Franklin Gothic Demi" pitchFamily="34" charset="0"/>
              </a:defRPr>
            </a:lvl4pPr>
            <a:lvl5pPr algn="r" rtl="0" eaLnBrk="0" fontAlgn="base" hangingPunct="0">
              <a:lnSpc>
                <a:spcPct val="90000"/>
              </a:lnSpc>
              <a:spcBef>
                <a:spcPct val="0"/>
              </a:spcBef>
              <a:spcAft>
                <a:spcPct val="0"/>
              </a:spcAft>
              <a:defRPr sz="4400">
                <a:solidFill>
                  <a:srgbClr val="FFFFCC"/>
                </a:solidFill>
                <a:latin typeface="Franklin Gothic Demi" pitchFamily="34" charset="0"/>
              </a:defRPr>
            </a:lvl5pPr>
            <a:lvl6pPr marL="457200" algn="r" rtl="0" eaLnBrk="1" fontAlgn="base" hangingPunct="1">
              <a:lnSpc>
                <a:spcPct val="90000"/>
              </a:lnSpc>
              <a:spcBef>
                <a:spcPct val="0"/>
              </a:spcBef>
              <a:spcAft>
                <a:spcPct val="0"/>
              </a:spcAft>
              <a:defRPr sz="4400">
                <a:solidFill>
                  <a:srgbClr val="FFFFCC"/>
                </a:solidFill>
                <a:latin typeface="SolexBlackLiningItalic" pitchFamily="2" charset="0"/>
              </a:defRPr>
            </a:lvl6pPr>
            <a:lvl7pPr marL="914400" algn="r" rtl="0" eaLnBrk="1" fontAlgn="base" hangingPunct="1">
              <a:lnSpc>
                <a:spcPct val="90000"/>
              </a:lnSpc>
              <a:spcBef>
                <a:spcPct val="0"/>
              </a:spcBef>
              <a:spcAft>
                <a:spcPct val="0"/>
              </a:spcAft>
              <a:defRPr sz="4400">
                <a:solidFill>
                  <a:srgbClr val="FFFFCC"/>
                </a:solidFill>
                <a:latin typeface="SolexBlackLiningItalic" pitchFamily="2" charset="0"/>
              </a:defRPr>
            </a:lvl7pPr>
            <a:lvl8pPr marL="1371600" algn="r" rtl="0" eaLnBrk="1" fontAlgn="base" hangingPunct="1">
              <a:lnSpc>
                <a:spcPct val="90000"/>
              </a:lnSpc>
              <a:spcBef>
                <a:spcPct val="0"/>
              </a:spcBef>
              <a:spcAft>
                <a:spcPct val="0"/>
              </a:spcAft>
              <a:defRPr sz="4400">
                <a:solidFill>
                  <a:srgbClr val="FFFFCC"/>
                </a:solidFill>
                <a:latin typeface="SolexBlackLiningItalic" pitchFamily="2" charset="0"/>
              </a:defRPr>
            </a:lvl8pPr>
            <a:lvl9pPr marL="1828800" algn="r" rtl="0" eaLnBrk="1" fontAlgn="base" hangingPunct="1">
              <a:lnSpc>
                <a:spcPct val="90000"/>
              </a:lnSpc>
              <a:spcBef>
                <a:spcPct val="0"/>
              </a:spcBef>
              <a:spcAft>
                <a:spcPct val="0"/>
              </a:spcAft>
              <a:defRPr sz="4400">
                <a:solidFill>
                  <a:srgbClr val="FFFFCC"/>
                </a:solidFill>
                <a:latin typeface="SolexBlackLiningItalic" pitchFamily="2" charset="0"/>
              </a:defRPr>
            </a:lvl9pPr>
          </a:lstStyle>
          <a:p>
            <a:pPr algn="ctr"/>
            <a:r>
              <a:rPr lang="en-US" b="1" kern="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Sandy Supplemental</a:t>
            </a:r>
            <a:endParaRPr lang="en-US"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457200" y="1828800"/>
            <a:ext cx="8229600" cy="4953000"/>
          </a:xfrm>
          <a:prstGeom prst="rect">
            <a:avLst/>
          </a:prstGeom>
        </p:spPr>
        <p:txBody>
          <a:bodyPr>
            <a:normAutofit fontScale="47500" lnSpcReduction="20000"/>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3"/>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4"/>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5"/>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571500" indent="-571500">
              <a:lnSpc>
                <a:spcPts val="3200"/>
              </a:lnSpc>
              <a:spcBef>
                <a:spcPts val="0"/>
              </a:spcBef>
              <a:buClr>
                <a:srgbClr val="C00000"/>
              </a:buClr>
              <a:buSzPct val="135000"/>
              <a:buFont typeface="Arial" panose="020B0604020202020204" pitchFamily="34" charset="0"/>
              <a:buChar char="•"/>
            </a:pPr>
            <a:r>
              <a:rPr lang="en-US" sz="3600" b="1" kern="0" dirty="0" smtClean="0">
                <a:latin typeface="Franklin Gothic Medium"/>
              </a:rPr>
              <a:t>Run NWS Global Forecast Systems at higher resolution (13km) out to 10 days</a:t>
            </a:r>
          </a:p>
          <a:p>
            <a:pPr marL="571500" indent="-571500">
              <a:lnSpc>
                <a:spcPct val="120000"/>
              </a:lnSpc>
              <a:spcBef>
                <a:spcPts val="0"/>
              </a:spcBef>
              <a:buClr>
                <a:srgbClr val="C00000"/>
              </a:buClr>
              <a:buSzPct val="135000"/>
              <a:buFont typeface="Arial" panose="020B0604020202020204" pitchFamily="34" charset="0"/>
              <a:buChar char="•"/>
            </a:pPr>
            <a:endParaRPr lang="en-US" sz="3600" b="1" kern="0" dirty="0" smtClean="0">
              <a:latin typeface="Franklin Gothic Medium"/>
            </a:endParaRPr>
          </a:p>
          <a:p>
            <a:pPr marL="571500" indent="-571500">
              <a:lnSpc>
                <a:spcPct val="120000"/>
              </a:lnSpc>
              <a:spcBef>
                <a:spcPts val="0"/>
              </a:spcBef>
              <a:buClr>
                <a:srgbClr val="C00000"/>
              </a:buClr>
              <a:buSzPct val="135000"/>
              <a:buFont typeface="Arial" panose="020B0604020202020204" pitchFamily="34" charset="0"/>
              <a:buChar char="•"/>
            </a:pPr>
            <a:r>
              <a:rPr lang="en-US" sz="3600" b="1" kern="0" dirty="0" smtClean="0">
                <a:latin typeface="Franklin Gothic Medium"/>
              </a:rPr>
              <a:t>Upgrade all Data Assimilation to 4D </a:t>
            </a:r>
            <a:r>
              <a:rPr lang="en-US" sz="3600" b="1" kern="0" dirty="0" err="1" smtClean="0">
                <a:latin typeface="Franklin Gothic Medium"/>
              </a:rPr>
              <a:t>Enkf</a:t>
            </a:r>
            <a:r>
              <a:rPr lang="en-US" sz="3600" b="1" kern="0" dirty="0" smtClean="0">
                <a:latin typeface="Franklin Gothic Medium"/>
              </a:rPr>
              <a:t>/Hybrid working from new data sets: JPSS, GOES-R, COSMIC 2</a:t>
            </a:r>
          </a:p>
          <a:p>
            <a:pPr marL="571500" indent="-571500">
              <a:lnSpc>
                <a:spcPct val="120000"/>
              </a:lnSpc>
              <a:spcBef>
                <a:spcPts val="0"/>
              </a:spcBef>
              <a:buClr>
                <a:srgbClr val="C00000"/>
              </a:buClr>
              <a:buSzPct val="135000"/>
              <a:buFont typeface="Arial" panose="020B0604020202020204" pitchFamily="34" charset="0"/>
              <a:buChar char="•"/>
            </a:pPr>
            <a:endParaRPr lang="en-US" sz="3600" b="1" kern="0" dirty="0" smtClean="0">
              <a:latin typeface="Franklin Gothic Medium"/>
            </a:endParaRPr>
          </a:p>
          <a:p>
            <a:pPr marL="571500" indent="-571500">
              <a:lnSpc>
                <a:spcPct val="120000"/>
              </a:lnSpc>
              <a:spcBef>
                <a:spcPts val="0"/>
              </a:spcBef>
              <a:buClr>
                <a:srgbClr val="C00000"/>
              </a:buClr>
              <a:buSzPct val="135000"/>
              <a:buFont typeface="Arial" panose="020B0604020202020204" pitchFamily="34" charset="0"/>
              <a:buChar char="•"/>
            </a:pPr>
            <a:r>
              <a:rPr lang="en-US" sz="3600" b="1" kern="0" dirty="0" smtClean="0">
                <a:latin typeface="Franklin Gothic Medium"/>
              </a:rPr>
              <a:t>High Resolution Rapid Refresh (HRRR)</a:t>
            </a:r>
            <a:r>
              <a:rPr lang="en-US" sz="3600" kern="0" dirty="0" smtClean="0">
                <a:latin typeface="Franklin Gothic Medium"/>
              </a:rPr>
              <a:t>	</a:t>
            </a:r>
          </a:p>
          <a:p>
            <a:pPr marL="1139825" lvl="1" indent="-571500">
              <a:lnSpc>
                <a:spcPct val="120000"/>
              </a:lnSpc>
              <a:spcBef>
                <a:spcPts val="0"/>
              </a:spcBef>
              <a:buClr>
                <a:srgbClr val="C00000"/>
              </a:buClr>
              <a:buSzPct val="115000"/>
              <a:buFont typeface="Franklin Gothic Medium" panose="020B0603020102020204" pitchFamily="34" charset="0"/>
              <a:buChar char="–"/>
            </a:pPr>
            <a:r>
              <a:rPr lang="en-US" sz="3600" kern="0" dirty="0" smtClean="0">
                <a:latin typeface="Franklin Gothic Medium"/>
              </a:rPr>
              <a:t>3 kilometer resolution</a:t>
            </a:r>
          </a:p>
          <a:p>
            <a:pPr marL="1139825" lvl="1" indent="-571500">
              <a:lnSpc>
                <a:spcPct val="120000"/>
              </a:lnSpc>
              <a:spcBef>
                <a:spcPts val="0"/>
              </a:spcBef>
              <a:buClr>
                <a:srgbClr val="C00000"/>
              </a:buClr>
              <a:buSzPct val="115000"/>
              <a:buFont typeface="Franklin Gothic Medium" panose="020B0603020102020204" pitchFamily="34" charset="0"/>
              <a:buChar char="–"/>
            </a:pPr>
            <a:r>
              <a:rPr lang="en-US" sz="3600" kern="0" dirty="0" smtClean="0">
                <a:latin typeface="Franklin Gothic Medium"/>
              </a:rPr>
              <a:t>Runs every hour</a:t>
            </a:r>
          </a:p>
          <a:p>
            <a:pPr marL="571500" indent="-571500">
              <a:lnSpc>
                <a:spcPct val="120000"/>
              </a:lnSpc>
              <a:spcBef>
                <a:spcPts val="0"/>
              </a:spcBef>
              <a:buClr>
                <a:srgbClr val="C00000"/>
              </a:buClr>
              <a:buSzPct val="135000"/>
              <a:buFont typeface="Arial" panose="020B0604020202020204" pitchFamily="34" charset="0"/>
              <a:buChar char="•"/>
            </a:pPr>
            <a:endParaRPr lang="en-US" sz="3600" b="1" kern="0" dirty="0" smtClean="0">
              <a:latin typeface="Franklin Gothic Medium"/>
            </a:endParaRPr>
          </a:p>
          <a:p>
            <a:pPr marL="571500" indent="-571500">
              <a:lnSpc>
                <a:spcPct val="120000"/>
              </a:lnSpc>
              <a:spcBef>
                <a:spcPts val="0"/>
              </a:spcBef>
              <a:buClr>
                <a:srgbClr val="C00000"/>
              </a:buClr>
              <a:buSzPct val="135000"/>
              <a:buFont typeface="Arial" panose="020B0604020202020204" pitchFamily="34" charset="0"/>
              <a:buChar char="•"/>
            </a:pPr>
            <a:r>
              <a:rPr lang="en-US" sz="3600" b="1" kern="0" dirty="0" smtClean="0">
                <a:latin typeface="Franklin Gothic Medium"/>
              </a:rPr>
              <a:t>Ensembles: Higher Resolutions</a:t>
            </a:r>
          </a:p>
          <a:p>
            <a:pPr marL="1098550" lvl="1" indent="-571500">
              <a:lnSpc>
                <a:spcPct val="120000"/>
              </a:lnSpc>
              <a:spcBef>
                <a:spcPts val="0"/>
              </a:spcBef>
              <a:buClr>
                <a:srgbClr val="C00000"/>
              </a:buClr>
              <a:buSzPct val="115000"/>
              <a:buFont typeface="Franklin Gothic Medium" panose="020B0603020102020204" pitchFamily="34" charset="0"/>
              <a:buChar char="–"/>
            </a:pPr>
            <a:r>
              <a:rPr lang="en-US" sz="3600" kern="0" dirty="0" smtClean="0">
                <a:latin typeface="Franklin Gothic Medium"/>
              </a:rPr>
              <a:t>Global Ensemble Forecast System (GEFS) (going from 55km to 35 km)</a:t>
            </a:r>
          </a:p>
          <a:p>
            <a:pPr marL="1098550" lvl="1" indent="-571500">
              <a:lnSpc>
                <a:spcPct val="120000"/>
              </a:lnSpc>
              <a:spcBef>
                <a:spcPts val="0"/>
              </a:spcBef>
              <a:buClr>
                <a:srgbClr val="C00000"/>
              </a:buClr>
              <a:buSzPct val="115000"/>
              <a:buFont typeface="Franklin Gothic Medium" panose="020B0603020102020204" pitchFamily="34" charset="0"/>
              <a:buChar char="–"/>
            </a:pPr>
            <a:r>
              <a:rPr lang="en-US" sz="3600" kern="0" dirty="0" smtClean="0">
                <a:latin typeface="Franklin Gothic Medium"/>
              </a:rPr>
              <a:t>Short Range Ensemble Forecast (SREF) (going from 16 km to 12 km)</a:t>
            </a:r>
          </a:p>
          <a:p>
            <a:pPr marL="571500" lvl="1" indent="-571500">
              <a:lnSpc>
                <a:spcPct val="120000"/>
              </a:lnSpc>
              <a:spcBef>
                <a:spcPts val="0"/>
              </a:spcBef>
              <a:buClr>
                <a:srgbClr val="C00000"/>
              </a:buClr>
              <a:buSzPct val="135000"/>
              <a:buFont typeface="Arial" panose="020B0604020202020204" pitchFamily="34" charset="0"/>
              <a:buChar char="•"/>
            </a:pPr>
            <a:endParaRPr lang="en-US" sz="3600" b="1" kern="0" dirty="0" smtClean="0">
              <a:latin typeface="Franklin Gothic Medium"/>
            </a:endParaRPr>
          </a:p>
          <a:p>
            <a:pPr marL="571500" lvl="1" indent="-571500">
              <a:lnSpc>
                <a:spcPct val="120000"/>
              </a:lnSpc>
              <a:spcBef>
                <a:spcPts val="0"/>
              </a:spcBef>
              <a:buClr>
                <a:srgbClr val="C00000"/>
              </a:buClr>
              <a:buSzPct val="135000"/>
              <a:buFont typeface="Arial" panose="020B0604020202020204" pitchFamily="34" charset="0"/>
              <a:buChar char="•"/>
            </a:pPr>
            <a:r>
              <a:rPr lang="en-US" sz="3600" b="1" kern="0" dirty="0" smtClean="0">
                <a:latin typeface="Franklin Gothic Medium"/>
              </a:rPr>
              <a:t>Hurricane Models </a:t>
            </a:r>
            <a:r>
              <a:rPr lang="en-US" sz="3600" kern="0" dirty="0" smtClean="0">
                <a:latin typeface="Franklin Gothic Medium"/>
              </a:rPr>
              <a:t>(new </a:t>
            </a:r>
            <a:r>
              <a:rPr lang="en-US" sz="3600" kern="0" dirty="0">
                <a:latin typeface="Franklin Gothic Medium"/>
              </a:rPr>
              <a:t>H</a:t>
            </a:r>
            <a:r>
              <a:rPr lang="en-US" sz="3600" kern="0" dirty="0" smtClean="0">
                <a:latin typeface="Franklin Gothic Medium"/>
              </a:rPr>
              <a:t>WRF run at 3km)</a:t>
            </a:r>
            <a:endParaRPr lang="en-US" sz="3600" b="1" kern="0" dirty="0" smtClean="0">
              <a:latin typeface="Franklin Gothic Medium"/>
            </a:endParaRPr>
          </a:p>
          <a:p>
            <a:pPr marL="571500" lvl="1" indent="-571500">
              <a:lnSpc>
                <a:spcPct val="120000"/>
              </a:lnSpc>
              <a:spcBef>
                <a:spcPts val="0"/>
              </a:spcBef>
              <a:buClr>
                <a:srgbClr val="C00000"/>
              </a:buClr>
              <a:buSzPct val="135000"/>
              <a:buFont typeface="Arial" panose="020B0604020202020204" pitchFamily="34" charset="0"/>
              <a:buChar char="•"/>
            </a:pPr>
            <a:endParaRPr lang="en-US" sz="3600" b="1" kern="0" dirty="0" smtClean="0">
              <a:latin typeface="Franklin Gothic Medium"/>
            </a:endParaRPr>
          </a:p>
          <a:p>
            <a:pPr marL="571500" lvl="1" indent="-571500">
              <a:lnSpc>
                <a:spcPct val="120000"/>
              </a:lnSpc>
              <a:spcBef>
                <a:spcPts val="0"/>
              </a:spcBef>
              <a:buClr>
                <a:srgbClr val="C00000"/>
              </a:buClr>
              <a:buSzPct val="135000"/>
              <a:buFont typeface="Arial" panose="020B0604020202020204" pitchFamily="34" charset="0"/>
              <a:buChar char="•"/>
            </a:pPr>
            <a:r>
              <a:rPr lang="en-US" sz="3600" b="1" kern="0" dirty="0" smtClean="0">
                <a:latin typeface="Franklin Gothic Medium"/>
              </a:rPr>
              <a:t>Accelerate Storm Surge Modeling for NY, NJ, and New England</a:t>
            </a:r>
          </a:p>
          <a:p>
            <a:pPr marL="628650" lvl="1" indent="-457200">
              <a:lnSpc>
                <a:spcPts val="3200"/>
              </a:lnSpc>
              <a:buFont typeface="Courier New" pitchFamily="49" charset="0"/>
              <a:buChar char="o"/>
            </a:pPr>
            <a:endParaRPr lang="en-US" kern="0" dirty="0" smtClean="0"/>
          </a:p>
        </p:txBody>
      </p:sp>
      <p:sp>
        <p:nvSpPr>
          <p:cNvPr id="5" name="Rectangle 4"/>
          <p:cNvSpPr/>
          <p:nvPr/>
        </p:nvSpPr>
        <p:spPr>
          <a:xfrm>
            <a:off x="304800" y="1752600"/>
            <a:ext cx="83820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800" y="3276600"/>
            <a:ext cx="83820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 y="5257800"/>
            <a:ext cx="8382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6919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GFS Parallel Runs</a:t>
            </a:r>
            <a:endParaRPr lang="en-US" dirty="0"/>
          </a:p>
        </p:txBody>
      </p:sp>
      <p:sp>
        <p:nvSpPr>
          <p:cNvPr id="4" name="Slide Number Placeholder 3"/>
          <p:cNvSpPr>
            <a:spLocks noGrp="1"/>
          </p:cNvSpPr>
          <p:nvPr>
            <p:ph type="sldNum" sz="quarter" idx="10"/>
          </p:nvPr>
        </p:nvSpPr>
        <p:spPr/>
        <p:txBody>
          <a:bodyPr/>
          <a:lstStyle/>
          <a:p>
            <a:pPr>
              <a:defRPr/>
            </a:pPr>
            <a:fld id="{6E4D556B-21A1-40B2-8390-E90515BCE50C}" type="slidenum">
              <a:rPr lang="en-US" smtClean="0"/>
              <a:pPr>
                <a:defRPr/>
              </a:pPr>
              <a:t>48</a:t>
            </a:fld>
            <a:endParaRPr lang="en-US"/>
          </a:p>
        </p:txBody>
      </p:sp>
      <p:sp>
        <p:nvSpPr>
          <p:cNvPr id="6" name="TextBox 5"/>
          <p:cNvSpPr txBox="1"/>
          <p:nvPr/>
        </p:nvSpPr>
        <p:spPr>
          <a:xfrm>
            <a:off x="2035173" y="5486400"/>
            <a:ext cx="2417650" cy="369332"/>
          </a:xfrm>
          <a:prstGeom prst="rect">
            <a:avLst/>
          </a:prstGeom>
          <a:noFill/>
        </p:spPr>
        <p:txBody>
          <a:bodyPr wrap="none" rtlCol="0">
            <a:spAutoFit/>
          </a:bodyPr>
          <a:lstStyle/>
          <a:p>
            <a:r>
              <a:rPr lang="en-US" dirty="0" smtClean="0">
                <a:solidFill>
                  <a:schemeClr val="bg1"/>
                </a:solidFill>
              </a:rPr>
              <a:t>GFS = Operational GFS</a:t>
            </a:r>
            <a:endParaRPr lang="en-US" dirty="0">
              <a:solidFill>
                <a:schemeClr val="bg1"/>
              </a:solidFill>
            </a:endParaRPr>
          </a:p>
        </p:txBody>
      </p:sp>
      <p:sp>
        <p:nvSpPr>
          <p:cNvPr id="20" name="TextBox 19"/>
          <p:cNvSpPr txBox="1"/>
          <p:nvPr/>
        </p:nvSpPr>
        <p:spPr>
          <a:xfrm>
            <a:off x="1977391" y="5779532"/>
            <a:ext cx="2823209" cy="369332"/>
          </a:xfrm>
          <a:prstGeom prst="rect">
            <a:avLst/>
          </a:prstGeom>
          <a:noFill/>
        </p:spPr>
        <p:txBody>
          <a:bodyPr wrap="none" rtlCol="0">
            <a:spAutoFit/>
          </a:bodyPr>
          <a:lstStyle/>
          <a:p>
            <a:r>
              <a:rPr lang="en-US" dirty="0" smtClean="0">
                <a:solidFill>
                  <a:srgbClr val="C00000"/>
                </a:solidFill>
              </a:rPr>
              <a:t>ECM = Operational ECMWF</a:t>
            </a:r>
            <a:endParaRPr lang="en-US" dirty="0">
              <a:solidFill>
                <a:srgbClr val="C00000"/>
              </a:solidFill>
            </a:endParaRPr>
          </a:p>
        </p:txBody>
      </p:sp>
      <p:sp>
        <p:nvSpPr>
          <p:cNvPr id="21" name="TextBox 20"/>
          <p:cNvSpPr txBox="1"/>
          <p:nvPr/>
        </p:nvSpPr>
        <p:spPr>
          <a:xfrm>
            <a:off x="1565567" y="6040634"/>
            <a:ext cx="3035383" cy="369332"/>
          </a:xfrm>
          <a:prstGeom prst="rect">
            <a:avLst/>
          </a:prstGeom>
          <a:noFill/>
        </p:spPr>
        <p:txBody>
          <a:bodyPr wrap="none" rtlCol="0">
            <a:spAutoFit/>
          </a:bodyPr>
          <a:lstStyle/>
          <a:p>
            <a:r>
              <a:rPr lang="en-US" dirty="0" smtClean="0">
                <a:solidFill>
                  <a:srgbClr val="00B050"/>
                </a:solidFill>
              </a:rPr>
              <a:t>PRHW14 = Experimental GFS</a:t>
            </a:r>
            <a:endParaRPr lang="en-US" dirty="0">
              <a:solidFill>
                <a:srgbClr val="00B050"/>
              </a:solidFill>
            </a:endParaRPr>
          </a:p>
        </p:txBody>
      </p:sp>
      <p:sp>
        <p:nvSpPr>
          <p:cNvPr id="24" name="TextBox 23"/>
          <p:cNvSpPr txBox="1"/>
          <p:nvPr/>
        </p:nvSpPr>
        <p:spPr>
          <a:xfrm>
            <a:off x="5410200" y="5651957"/>
            <a:ext cx="2286000" cy="584775"/>
          </a:xfrm>
          <a:prstGeom prst="rect">
            <a:avLst/>
          </a:prstGeom>
          <a:noFill/>
        </p:spPr>
        <p:txBody>
          <a:bodyPr wrap="square" rtlCol="0">
            <a:spAutoFit/>
          </a:bodyPr>
          <a:lstStyle/>
          <a:p>
            <a:pPr algn="ctr"/>
            <a:r>
              <a:rPr lang="en-US" sz="1600" b="1" i="1" dirty="0" smtClean="0">
                <a:solidFill>
                  <a:schemeClr val="accent1">
                    <a:lumMod val="75000"/>
                  </a:schemeClr>
                </a:solidFill>
              </a:rPr>
              <a:t>Correlation scores closer to 1 are better.</a:t>
            </a:r>
          </a:p>
        </p:txBody>
      </p:sp>
      <p:pic>
        <p:nvPicPr>
          <p:cNvPr id="25" name="Picture 24" descr="http://www.emc.ncep.noaa.gov/gmb/wx24fy/misc/cor_day5_HGT_P500_G2NHX.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33" b="46567"/>
          <a:stretch/>
        </p:blipFill>
        <p:spPr bwMode="auto">
          <a:xfrm>
            <a:off x="838200" y="1508760"/>
            <a:ext cx="7315200" cy="3901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0" y="1447800"/>
            <a:ext cx="1830437" cy="307777"/>
          </a:xfrm>
          <a:prstGeom prst="rect">
            <a:avLst/>
          </a:prstGeom>
          <a:noFill/>
        </p:spPr>
        <p:txBody>
          <a:bodyPr wrap="none" rtlCol="0">
            <a:spAutoFit/>
          </a:bodyPr>
          <a:lstStyle/>
          <a:p>
            <a:r>
              <a:rPr lang="en-US" sz="1400" b="1" i="1" dirty="0" smtClean="0">
                <a:solidFill>
                  <a:schemeClr val="accent1">
                    <a:lumMod val="75000"/>
                  </a:schemeClr>
                </a:solidFill>
              </a:rPr>
              <a:t>Northern Hemisphere</a:t>
            </a:r>
            <a:endParaRPr lang="en-US" sz="1400" b="1" i="1" dirty="0">
              <a:solidFill>
                <a:schemeClr val="accent1">
                  <a:lumMod val="75000"/>
                </a:schemeClr>
              </a:solidFill>
            </a:endParaRPr>
          </a:p>
        </p:txBody>
      </p:sp>
    </p:spTree>
    <p:extLst>
      <p:ext uri="{BB962C8B-B14F-4D97-AF65-F5344CB8AC3E}">
        <p14:creationId xmlns:p14="http://schemas.microsoft.com/office/powerpoint/2010/main" val="3252781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spect="1" noChangeArrowheads="1" noTextEdit="1"/>
          </p:cNvSpPr>
          <p:nvPr/>
        </p:nvSpPr>
        <p:spPr bwMode="auto">
          <a:xfrm>
            <a:off x="-6350" y="446088"/>
            <a:ext cx="9150350" cy="609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Rectangle 9"/>
          <p:cNvSpPr>
            <a:spLocks noChangeArrowheads="1"/>
          </p:cNvSpPr>
          <p:nvPr/>
        </p:nvSpPr>
        <p:spPr bwMode="auto">
          <a:xfrm>
            <a:off x="1729339" y="459699"/>
            <a:ext cx="7391400" cy="553998"/>
          </a:xfrm>
          <a:prstGeom prst="rect">
            <a:avLst/>
          </a:prstGeom>
          <a:noFill/>
          <a:ln>
            <a:noFill/>
          </a:ln>
          <a:effectLst>
            <a:outerShdw blurRad="38100" dist="25400" dir="2700000" algn="tl" rotWithShape="0">
              <a:prstClr val="black">
                <a:alpha val="7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3600" b="1" dirty="0" smtClean="0">
                <a:solidFill>
                  <a:srgbClr val="FFFFCC"/>
                </a:solidFill>
                <a:effectLst>
                  <a:outerShdw blurRad="38100" dist="38100" dir="2700000" algn="tl">
                    <a:srgbClr val="000000">
                      <a:alpha val="43137"/>
                    </a:srgbClr>
                  </a:outerShdw>
                </a:effectLst>
              </a:rPr>
              <a:t>HRRR </a:t>
            </a:r>
            <a:r>
              <a:rPr lang="en-US" altLang="en-US" sz="3600" b="1" dirty="0" err="1" smtClean="0">
                <a:solidFill>
                  <a:srgbClr val="FFFFCC"/>
                </a:solidFill>
                <a:effectLst>
                  <a:outerShdw blurRad="38100" dist="38100" dir="2700000" algn="tl">
                    <a:srgbClr val="000000">
                      <a:alpha val="43137"/>
                    </a:srgbClr>
                  </a:outerShdw>
                </a:effectLst>
              </a:rPr>
              <a:t>Svr</a:t>
            </a:r>
            <a:r>
              <a:rPr lang="en-US" altLang="en-US" sz="3600" b="1" dirty="0" smtClean="0">
                <a:solidFill>
                  <a:srgbClr val="FFFFCC"/>
                </a:solidFill>
                <a:effectLst>
                  <a:outerShdw blurRad="38100" dist="38100" dir="2700000" algn="tl">
                    <a:srgbClr val="000000">
                      <a:alpha val="43137"/>
                    </a:srgbClr>
                  </a:outerShdw>
                </a:effectLst>
              </a:rPr>
              <a:t> </a:t>
            </a:r>
            <a:r>
              <a:rPr lang="en-US" altLang="en-US" sz="3600" b="1" dirty="0" err="1" smtClean="0">
                <a:solidFill>
                  <a:srgbClr val="FFFFCC"/>
                </a:solidFill>
                <a:effectLst>
                  <a:outerShdw blurRad="38100" dist="38100" dir="2700000" algn="tl">
                    <a:srgbClr val="000000">
                      <a:alpha val="43137"/>
                    </a:srgbClr>
                  </a:outerShdw>
                </a:effectLst>
              </a:rPr>
              <a:t>Wx</a:t>
            </a:r>
            <a:r>
              <a:rPr lang="en-US" altLang="en-US" sz="3600" b="1" dirty="0" smtClean="0">
                <a:solidFill>
                  <a:srgbClr val="FFFFCC"/>
                </a:solidFill>
                <a:effectLst>
                  <a:outerShdw blurRad="38100" dist="38100" dir="2700000" algn="tl">
                    <a:srgbClr val="000000">
                      <a:alpha val="43137"/>
                    </a:srgbClr>
                  </a:outerShdw>
                </a:effectLst>
              </a:rPr>
              <a:t>: </a:t>
            </a:r>
            <a:r>
              <a:rPr lang="en-US" altLang="en-US" sz="3600" b="1" dirty="0" err="1" smtClean="0">
                <a:solidFill>
                  <a:srgbClr val="FFFFCC"/>
                </a:solidFill>
                <a:effectLst>
                  <a:outerShdw blurRad="38100" dist="38100" dir="2700000" algn="tl">
                    <a:srgbClr val="000000">
                      <a:alpha val="43137"/>
                    </a:srgbClr>
                  </a:outerShdw>
                </a:effectLst>
              </a:rPr>
              <a:t>Derecho</a:t>
            </a:r>
            <a:r>
              <a:rPr lang="en-US" altLang="en-US" sz="3600" b="1" dirty="0">
                <a:solidFill>
                  <a:srgbClr val="FFFFCC"/>
                </a:solidFill>
                <a:effectLst>
                  <a:outerShdw blurRad="38100" dist="38100" dir="2700000" algn="tl">
                    <a:srgbClr val="000000">
                      <a:alpha val="43137"/>
                    </a:srgbClr>
                  </a:outerShdw>
                </a:effectLst>
              </a:rPr>
              <a:t> </a:t>
            </a:r>
            <a:r>
              <a:rPr lang="en-US" altLang="en-US" sz="3600" b="1" dirty="0" smtClean="0">
                <a:solidFill>
                  <a:srgbClr val="FFFFCC"/>
                </a:solidFill>
                <a:effectLst>
                  <a:outerShdw blurRad="38100" dist="38100" dir="2700000" algn="tl">
                    <a:srgbClr val="000000">
                      <a:alpha val="43137"/>
                    </a:srgbClr>
                  </a:outerShdw>
                </a:effectLst>
              </a:rPr>
              <a:t>Forecast</a:t>
            </a:r>
          </a:p>
        </p:txBody>
      </p:sp>
      <p:sp>
        <p:nvSpPr>
          <p:cNvPr id="9" name="Rectangle 10"/>
          <p:cNvSpPr>
            <a:spLocks noChangeArrowheads="1"/>
          </p:cNvSpPr>
          <p:nvPr/>
        </p:nvSpPr>
        <p:spPr bwMode="auto">
          <a:xfrm>
            <a:off x="1076325" y="1882775"/>
            <a:ext cx="3196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b="1" dirty="0" smtClean="0">
                <a:solidFill>
                  <a:srgbClr val="083763"/>
                </a:solidFill>
                <a:latin typeface="Arial Black" pitchFamily="34" charset="0"/>
              </a:rPr>
              <a:t>Reflectivity Observations</a:t>
            </a:r>
            <a:endParaRPr lang="en-US" altLang="en-US" dirty="0" smtClean="0">
              <a:solidFill>
                <a:srgbClr val="083763"/>
              </a:solidFill>
            </a:endParaRPr>
          </a:p>
        </p:txBody>
      </p:sp>
      <p:sp>
        <p:nvSpPr>
          <p:cNvPr id="10" name="Rectangle 11"/>
          <p:cNvSpPr>
            <a:spLocks noChangeArrowheads="1"/>
          </p:cNvSpPr>
          <p:nvPr/>
        </p:nvSpPr>
        <p:spPr bwMode="auto">
          <a:xfrm>
            <a:off x="5327650" y="1893888"/>
            <a:ext cx="34871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b="1" smtClean="0">
                <a:solidFill>
                  <a:srgbClr val="083763"/>
                </a:solidFill>
                <a:latin typeface="Arial Black" pitchFamily="34" charset="0"/>
              </a:rPr>
              <a:t>HRRR 15 UTC 29 June 2012</a:t>
            </a:r>
            <a:endParaRPr lang="en-US" altLang="en-US" smtClean="0">
              <a:solidFill>
                <a:srgbClr val="083763"/>
              </a:solidFill>
            </a:endParaRPr>
          </a:p>
        </p:txBody>
      </p:sp>
      <p:sp>
        <p:nvSpPr>
          <p:cNvPr id="15" name="Slide Number Placeholder 3"/>
          <p:cNvSpPr>
            <a:spLocks noGrp="1"/>
          </p:cNvSpPr>
          <p:nvPr>
            <p:ph type="sldNum" sz="quarter" idx="10"/>
          </p:nvPr>
        </p:nvSpPr>
        <p:spPr>
          <a:xfrm>
            <a:off x="7010400" y="6553200"/>
            <a:ext cx="2133600" cy="304800"/>
          </a:xfrm>
        </p:spPr>
        <p:txBody>
          <a:bodyPr/>
          <a:lstStyle/>
          <a:p>
            <a:pPr>
              <a:defRPr/>
            </a:pPr>
            <a:fld id="{6E4D556B-21A1-40B2-8390-E90515BCE50C}" type="slidenum">
              <a:rPr lang="en-US" smtClean="0"/>
              <a:pPr>
                <a:defRPr/>
              </a:pPr>
              <a:t>49</a:t>
            </a:fld>
            <a:endParaRPr lang="en-US"/>
          </a:p>
        </p:txBody>
      </p:sp>
      <p:pic>
        <p:nvPicPr>
          <p:cNvPr id="11" name="Picture 10" descr="crefloopderecho25m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9800"/>
            <a:ext cx="9144000" cy="4004949"/>
          </a:xfrm>
          <a:prstGeom prst="rect">
            <a:avLst/>
          </a:prstGeom>
        </p:spPr>
      </p:pic>
    </p:spTree>
    <p:extLst>
      <p:ext uri="{BB962C8B-B14F-4D97-AF65-F5344CB8AC3E}">
        <p14:creationId xmlns:p14="http://schemas.microsoft.com/office/powerpoint/2010/main" val="1794011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val="0"/>
              </a:ext>
            </a:extLst>
          </a:blip>
          <a:srcRect b="3969"/>
          <a:stretch/>
        </p:blipFill>
        <p:spPr>
          <a:xfrm>
            <a:off x="4505326" y="1284603"/>
            <a:ext cx="4635539" cy="2812516"/>
          </a:xfrm>
          <a:prstGeom prst="rect">
            <a:avLst/>
          </a:prstGeom>
        </p:spPr>
      </p:pic>
      <p:sp>
        <p:nvSpPr>
          <p:cNvPr id="2" name="Title 1"/>
          <p:cNvSpPr>
            <a:spLocks noGrp="1"/>
          </p:cNvSpPr>
          <p:nvPr>
            <p:ph type="title"/>
          </p:nvPr>
        </p:nvSpPr>
        <p:spPr>
          <a:xfrm>
            <a:off x="1652641" y="76200"/>
            <a:ext cx="7488223" cy="993199"/>
          </a:xfrm>
        </p:spPr>
        <p:txBody>
          <a:bodyPr/>
          <a:lstStyle/>
          <a:p>
            <a:pPr algn="ctr"/>
            <a:r>
              <a:rPr lang="en-US" sz="4000" b="1"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 the U.S. Weather-Ready?</a:t>
            </a:r>
            <a:r>
              <a:rPr lang="en-US" b="1" dirty="0" smtClean="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endParaRPr lang="en-US"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294967295"/>
          </p:nvPr>
        </p:nvSpPr>
        <p:spPr>
          <a:xfrm>
            <a:off x="7010400" y="6553200"/>
            <a:ext cx="2133600" cy="304800"/>
          </a:xfrm>
        </p:spPr>
        <p:txBody>
          <a:bodyPr/>
          <a:lstStyle/>
          <a:p>
            <a:pPr>
              <a:defRPr/>
            </a:pPr>
            <a:fld id="{31B59446-CD9C-4D3A-8872-F4EB2BE6D7CB}" type="slidenum">
              <a:rPr lang="en-US" smtClean="0">
                <a:solidFill>
                  <a:prstClr val="white">
                    <a:lumMod val="95000"/>
                    <a:lumOff val="5000"/>
                  </a:prstClr>
                </a:solidFill>
              </a:rPr>
              <a:pPr>
                <a:defRPr/>
              </a:pPr>
              <a:t>5</a:t>
            </a:fld>
            <a:endParaRPr lang="en-US" dirty="0">
              <a:solidFill>
                <a:prstClr val="white">
                  <a:lumMod val="95000"/>
                  <a:lumOff val="5000"/>
                </a:prstClr>
              </a:solidFill>
            </a:endParaRPr>
          </a:p>
        </p:txBody>
      </p:sp>
      <p:grpSp>
        <p:nvGrpSpPr>
          <p:cNvPr id="15" name="Group 14"/>
          <p:cNvGrpSpPr/>
          <p:nvPr/>
        </p:nvGrpSpPr>
        <p:grpSpPr>
          <a:xfrm>
            <a:off x="-19832" y="1284606"/>
            <a:ext cx="9173358" cy="5573399"/>
            <a:chOff x="-29358" y="1285972"/>
            <a:chExt cx="9173358" cy="5573398"/>
          </a:xfrm>
        </p:grpSpPr>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832" y="1285972"/>
              <a:ext cx="4515632" cy="2601121"/>
            </a:xfrm>
            <a:prstGeom prst="rect">
              <a:avLst/>
            </a:prstGeom>
          </p:spPr>
        </p:pic>
        <p:sp>
          <p:nvSpPr>
            <p:cNvPr id="18" name="TextBox 17"/>
            <p:cNvSpPr txBox="1"/>
            <p:nvPr/>
          </p:nvSpPr>
          <p:spPr>
            <a:xfrm>
              <a:off x="1643116" y="1371600"/>
              <a:ext cx="915635" cy="430887"/>
            </a:xfrm>
            <a:prstGeom prst="rect">
              <a:avLst/>
            </a:prstGeom>
            <a:noFill/>
          </p:spPr>
          <p:txBody>
            <a:bodyPr wrap="none" rtlCol="0">
              <a:spAutoFit/>
            </a:bodyPr>
            <a:lstStyle/>
            <a:p>
              <a:r>
                <a:rPr lang="en-US" sz="2200" b="1" dirty="0">
                  <a:solidFill>
                    <a:srgbClr val="1F497D">
                      <a:lumMod val="50000"/>
                    </a:srgbClr>
                  </a:solidFill>
                  <a:effectLst>
                    <a:outerShdw blurRad="38100" dist="38100" dir="2700000" algn="tl">
                      <a:srgbClr val="000000">
                        <a:alpha val="43137"/>
                      </a:srgbClr>
                    </a:outerShdw>
                  </a:effectLst>
                </a:rPr>
                <a:t>Sandy</a:t>
              </a:r>
            </a:p>
          </p:txBody>
        </p:sp>
        <p:pic>
          <p:nvPicPr>
            <p:cNvPr id="20" name="Picture 4" descr="https://encrypted-tbn0.gstatic.com/images?q=tbn:ANd9GcStQdLb31BOzAgjgVQztORJ53vfq2q3eoM7dHNlQFQoHTHfcbBjL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32" y="3887670"/>
              <a:ext cx="5105902" cy="2971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495800" y="3887669"/>
              <a:ext cx="4648200" cy="2971700"/>
            </a:xfrm>
            <a:prstGeom prst="rect">
              <a:avLst/>
            </a:prstGeom>
          </p:spPr>
        </p:pic>
        <p:sp>
          <p:nvSpPr>
            <p:cNvPr id="22" name="TextBox 21"/>
            <p:cNvSpPr txBox="1"/>
            <p:nvPr/>
          </p:nvSpPr>
          <p:spPr>
            <a:xfrm>
              <a:off x="4942720" y="3902497"/>
              <a:ext cx="3950438" cy="430887"/>
            </a:xfrm>
            <a:prstGeom prst="rect">
              <a:avLst/>
            </a:prstGeom>
            <a:noFill/>
          </p:spPr>
          <p:txBody>
            <a:bodyPr wrap="square" rtlCol="0">
              <a:spAutoFit/>
            </a:bodyPr>
            <a:lstStyle/>
            <a:p>
              <a:r>
                <a:rPr lang="en-US" sz="2200" b="1" dirty="0">
                  <a:solidFill>
                    <a:srgbClr val="1F497D">
                      <a:lumMod val="50000"/>
                    </a:srgbClr>
                  </a:solidFill>
                  <a:effectLst>
                    <a:outerShdw blurRad="38100" dist="38100" dir="2700000" algn="tl">
                      <a:prstClr val="black">
                        <a:alpha val="43000"/>
                      </a:prstClr>
                    </a:outerShdw>
                  </a:effectLst>
                </a:rPr>
                <a:t>Atlanta - </a:t>
              </a:r>
              <a:r>
                <a:rPr lang="en-US" sz="2200" b="1" dirty="0" err="1">
                  <a:solidFill>
                    <a:srgbClr val="1F497D">
                      <a:lumMod val="50000"/>
                    </a:srgbClr>
                  </a:solidFill>
                  <a:effectLst>
                    <a:outerShdw blurRad="38100" dist="38100" dir="2700000" algn="tl">
                      <a:prstClr val="black">
                        <a:alpha val="43000"/>
                      </a:prstClr>
                    </a:outerShdw>
                  </a:effectLst>
                </a:rPr>
                <a:t>Commutageddon</a:t>
              </a:r>
              <a:r>
                <a:rPr lang="en-US" sz="2200" b="1" dirty="0">
                  <a:solidFill>
                    <a:srgbClr val="1F497D">
                      <a:lumMod val="50000"/>
                    </a:srgbClr>
                  </a:solidFill>
                  <a:effectLst>
                    <a:outerShdw blurRad="38100" dist="38100" dir="2700000" algn="tl">
                      <a:prstClr val="black">
                        <a:alpha val="43000"/>
                      </a:prstClr>
                    </a:outerShdw>
                  </a:effectLst>
                </a:rPr>
                <a:t> 2</a:t>
              </a:r>
            </a:p>
          </p:txBody>
        </p:sp>
        <p:sp>
          <p:nvSpPr>
            <p:cNvPr id="23" name="TextBox 22"/>
            <p:cNvSpPr txBox="1"/>
            <p:nvPr/>
          </p:nvSpPr>
          <p:spPr>
            <a:xfrm>
              <a:off x="-29358" y="3887669"/>
              <a:ext cx="4457979" cy="800219"/>
            </a:xfrm>
            <a:prstGeom prst="rect">
              <a:avLst/>
            </a:prstGeom>
            <a:noFill/>
            <a:ln>
              <a:noFill/>
            </a:ln>
          </p:spPr>
          <p:txBody>
            <a:bodyPr wrap="square" rtlCol="0">
              <a:spAutoFit/>
            </a:bodyPr>
            <a:lstStyle/>
            <a:p>
              <a:pPr algn="ctr"/>
              <a:r>
                <a:rPr lang="en-US" sz="2200" b="1" dirty="0" smtClean="0">
                  <a:effectLst>
                    <a:glow rad="63500">
                      <a:schemeClr val="bg1">
                        <a:alpha val="40000"/>
                      </a:schemeClr>
                    </a:glow>
                    <a:outerShdw blurRad="38100" dist="38100" dir="2700000" algn="tl">
                      <a:prstClr val="black">
                        <a:alpha val="43000"/>
                      </a:prstClr>
                    </a:outerShdw>
                  </a:effectLst>
                </a:rPr>
                <a:t>Eastern Colorado Floods</a:t>
              </a:r>
              <a:endParaRPr lang="en-US" sz="2200" b="1" dirty="0">
                <a:effectLst>
                  <a:glow rad="63500">
                    <a:schemeClr val="bg1">
                      <a:alpha val="40000"/>
                    </a:schemeClr>
                  </a:glow>
                  <a:outerShdw blurRad="38100" dist="38100" dir="2700000" algn="tl">
                    <a:prstClr val="black">
                      <a:alpha val="43000"/>
                    </a:prstClr>
                  </a:outerShdw>
                </a:effectLst>
              </a:endParaRPr>
            </a:p>
            <a:p>
              <a:endParaRPr lang="en-US" sz="2400" b="1" dirty="0">
                <a:solidFill>
                  <a:schemeClr val="bg1"/>
                </a:solidFill>
                <a:effectLst>
                  <a:outerShdw blurRad="38100" dist="38100" dir="2700000" algn="tl">
                    <a:srgbClr val="000000">
                      <a:alpha val="43137"/>
                    </a:srgbClr>
                  </a:outerShdw>
                </a:effectLst>
              </a:endParaRPr>
            </a:p>
          </p:txBody>
        </p:sp>
      </p:grpSp>
      <p:sp>
        <p:nvSpPr>
          <p:cNvPr id="14" name="TextBox 13"/>
          <p:cNvSpPr txBox="1"/>
          <p:nvPr/>
        </p:nvSpPr>
        <p:spPr>
          <a:xfrm>
            <a:off x="4522364" y="1417474"/>
            <a:ext cx="4621636" cy="430887"/>
          </a:xfrm>
          <a:prstGeom prst="rect">
            <a:avLst/>
          </a:prstGeom>
          <a:noFill/>
        </p:spPr>
        <p:txBody>
          <a:bodyPr wrap="square" rtlCol="0">
            <a:spAutoFit/>
          </a:bodyPr>
          <a:lstStyle/>
          <a:p>
            <a:pPr algn="ctr"/>
            <a:r>
              <a:rPr lang="en-US" sz="2200" b="1" dirty="0">
                <a:effectLst>
                  <a:glow rad="63500">
                    <a:schemeClr val="bg1">
                      <a:alpha val="40000"/>
                    </a:schemeClr>
                  </a:glow>
                  <a:outerShdw blurRad="38100" dist="38100" dir="2700000" algn="tl">
                    <a:prstClr val="black">
                      <a:alpha val="43000"/>
                    </a:prstClr>
                  </a:outerShdw>
                </a:effectLst>
              </a:rPr>
              <a:t>Katrina</a:t>
            </a:r>
          </a:p>
        </p:txBody>
      </p:sp>
    </p:spTree>
    <p:extLst>
      <p:ext uri="{BB962C8B-B14F-4D97-AF65-F5344CB8AC3E}">
        <p14:creationId xmlns:p14="http://schemas.microsoft.com/office/powerpoint/2010/main" val="709690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ijay.t.tallapragada\Downloads\arthu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4681582"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emc.ncep.noaa.gov/gc_wmb/vxt/RT_ATLANTIC/ARTHUR01L/ARTHUR01L.2014070118/ARTHUR01L.2014070118.HWRF.sfc_n.f0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6928" y="2019298"/>
            <a:ext cx="2293783" cy="2400302"/>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1947" y="2073613"/>
            <a:ext cx="2225853" cy="234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4343400"/>
            <a:ext cx="2713867" cy="217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C:\Users\Chanh.Q.Kieu\Downloads\in-trim-06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0710" y="4343400"/>
            <a:ext cx="2323289" cy="210956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546080" y="1410832"/>
            <a:ext cx="3589422" cy="533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i="1" dirty="0" smtClean="0">
                <a:solidFill>
                  <a:srgbClr val="083763"/>
                </a:solidFill>
              </a:rPr>
              <a:t>Composite Radar Reflectivity Animation for H. Arthur</a:t>
            </a:r>
            <a:endParaRPr lang="en-US" sz="1600" b="1" i="1" dirty="0">
              <a:solidFill>
                <a:srgbClr val="083763"/>
              </a:solidFill>
            </a:endParaRPr>
          </a:p>
        </p:txBody>
      </p:sp>
      <p:sp>
        <p:nvSpPr>
          <p:cNvPr id="15" name="Title 1"/>
          <p:cNvSpPr txBox="1">
            <a:spLocks/>
          </p:cNvSpPr>
          <p:nvPr/>
        </p:nvSpPr>
        <p:spPr>
          <a:xfrm>
            <a:off x="4876800" y="1281451"/>
            <a:ext cx="4003052" cy="792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i="1" dirty="0" smtClean="0">
                <a:solidFill>
                  <a:srgbClr val="083763"/>
                </a:solidFill>
              </a:rPr>
              <a:t>HWRF forecasts for Surface wind field,                                   synthetic SSMI/S 37 GHz imagery, composite radar reflectivity                                     and rainfall estimates at the time of landfall</a:t>
            </a:r>
            <a:endParaRPr lang="en-US" sz="1100" b="1" i="1" dirty="0">
              <a:solidFill>
                <a:srgbClr val="083763"/>
              </a:solidFill>
            </a:endParaRPr>
          </a:p>
        </p:txBody>
      </p:sp>
      <p:sp>
        <p:nvSpPr>
          <p:cNvPr id="12" name="Rectangle 9"/>
          <p:cNvSpPr>
            <a:spLocks noChangeArrowheads="1"/>
          </p:cNvSpPr>
          <p:nvPr/>
        </p:nvSpPr>
        <p:spPr bwMode="auto">
          <a:xfrm>
            <a:off x="838200" y="459699"/>
            <a:ext cx="8282539" cy="553998"/>
          </a:xfrm>
          <a:prstGeom prst="rect">
            <a:avLst/>
          </a:prstGeom>
          <a:noFill/>
          <a:ln>
            <a:noFill/>
          </a:ln>
          <a:effectLst>
            <a:outerShdw blurRad="38100" dist="25400" dir="2700000" algn="tl" rotWithShape="0">
              <a:prstClr val="black">
                <a:alpha val="7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3600" b="1" dirty="0" smtClean="0">
                <a:solidFill>
                  <a:srgbClr val="FFFFCC"/>
                </a:solidFill>
                <a:effectLst>
                  <a:outerShdw blurRad="38100" dist="38100" dir="2700000" algn="tl">
                    <a:srgbClr val="000000">
                      <a:alpha val="43137"/>
                    </a:srgbClr>
                  </a:outerShdw>
                </a:effectLst>
              </a:rPr>
              <a:t>HWRF Simulated Radar Reflectivity</a:t>
            </a:r>
          </a:p>
        </p:txBody>
      </p:sp>
      <p:grpSp>
        <p:nvGrpSpPr>
          <p:cNvPr id="9" name="Group 8"/>
          <p:cNvGrpSpPr/>
          <p:nvPr/>
        </p:nvGrpSpPr>
        <p:grpSpPr>
          <a:xfrm>
            <a:off x="1828800" y="5867400"/>
            <a:ext cx="1876512" cy="505599"/>
            <a:chOff x="-1905000" y="1385500"/>
            <a:chExt cx="1876512" cy="505599"/>
          </a:xfrm>
        </p:grpSpPr>
        <p:cxnSp>
          <p:nvCxnSpPr>
            <p:cNvPr id="7" name="Straight Connector 6"/>
            <p:cNvCxnSpPr/>
            <p:nvPr/>
          </p:nvCxnSpPr>
          <p:spPr>
            <a:xfrm>
              <a:off x="-1905000" y="1524000"/>
              <a:ext cx="228600" cy="0"/>
            </a:xfrm>
            <a:prstGeom prst="line">
              <a:avLst/>
            </a:prstGeom>
            <a:ln w="19050">
              <a:headEnd type="oval" w="med" len="med"/>
              <a:tailEnd type="oval" w="med" len="med"/>
            </a:ln>
            <a:effectLst>
              <a:glow rad="76200">
                <a:schemeClr val="tx1">
                  <a:alpha val="6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905000" y="1752600"/>
              <a:ext cx="228600" cy="0"/>
            </a:xfrm>
            <a:prstGeom prst="line">
              <a:avLst/>
            </a:prstGeom>
            <a:ln w="15875">
              <a:solidFill>
                <a:srgbClr val="FF575B"/>
              </a:solidFill>
              <a:headEnd type="oval" w="med" len="med"/>
              <a:tailEnd type="oval" w="med" len="med"/>
            </a:ln>
            <a:effectLst>
              <a:glow rad="76200">
                <a:schemeClr val="tx1">
                  <a:alpha val="60000"/>
                </a:schemeClr>
              </a:glow>
              <a:outerShdw blurRad="40000" dist="23000" dir="5400000" rotWithShape="0">
                <a:srgbClr val="000000">
                  <a:alpha val="35000"/>
                </a:srgbClr>
              </a:outerShdw>
            </a:effectLst>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1600200" y="1385500"/>
              <a:ext cx="971292" cy="276999"/>
            </a:xfrm>
            <a:prstGeom prst="rect">
              <a:avLst/>
            </a:prstGeom>
            <a:noFill/>
          </p:spPr>
          <p:txBody>
            <a:bodyPr wrap="none" rtlCol="0">
              <a:spAutoFit/>
            </a:bodyPr>
            <a:lstStyle/>
            <a:p>
              <a:r>
                <a:rPr lang="en-US" sz="1200" i="1" dirty="0" smtClean="0">
                  <a:solidFill>
                    <a:schemeClr val="bg1"/>
                  </a:solidFill>
                  <a:effectLst>
                    <a:glow rad="76200">
                      <a:schemeClr val="tx1">
                        <a:alpha val="60000"/>
                      </a:schemeClr>
                    </a:glow>
                    <a:outerShdw blurRad="38100" dist="38100" dir="2700000" algn="tl">
                      <a:srgbClr val="000000">
                        <a:alpha val="43137"/>
                      </a:srgbClr>
                    </a:outerShdw>
                  </a:effectLst>
                </a:rPr>
                <a:t>Actual Track</a:t>
              </a:r>
              <a:endParaRPr lang="en-US" sz="1200" i="1" dirty="0">
                <a:solidFill>
                  <a:schemeClr val="bg1"/>
                </a:solidFill>
                <a:effectLst>
                  <a:glow rad="76200">
                    <a:schemeClr val="tx1">
                      <a:alpha val="60000"/>
                    </a:schemeClr>
                  </a:glow>
                  <a:outerShdw blurRad="38100" dist="38100" dir="2700000" algn="tl">
                    <a:srgbClr val="000000">
                      <a:alpha val="43137"/>
                    </a:srgbClr>
                  </a:outerShdw>
                </a:effectLst>
              </a:endParaRPr>
            </a:p>
          </p:txBody>
        </p:sp>
        <p:sp>
          <p:nvSpPr>
            <p:cNvPr id="17" name="TextBox 16"/>
            <p:cNvSpPr txBox="1"/>
            <p:nvPr/>
          </p:nvSpPr>
          <p:spPr>
            <a:xfrm>
              <a:off x="-1600200" y="1614100"/>
              <a:ext cx="1571712" cy="276999"/>
            </a:xfrm>
            <a:prstGeom prst="rect">
              <a:avLst/>
            </a:prstGeom>
            <a:noFill/>
          </p:spPr>
          <p:txBody>
            <a:bodyPr wrap="none" rtlCol="0">
              <a:spAutoFit/>
            </a:bodyPr>
            <a:lstStyle/>
            <a:p>
              <a:r>
                <a:rPr lang="en-US" sz="1200" i="1" dirty="0" smtClean="0">
                  <a:solidFill>
                    <a:schemeClr val="bg1"/>
                  </a:solidFill>
                  <a:effectLst>
                    <a:glow rad="76200">
                      <a:schemeClr val="tx1">
                        <a:alpha val="60000"/>
                      </a:schemeClr>
                    </a:glow>
                    <a:outerShdw blurRad="38100" dist="38100" dir="2700000" algn="tl">
                      <a:srgbClr val="000000">
                        <a:alpha val="43137"/>
                      </a:srgbClr>
                    </a:outerShdw>
                  </a:effectLst>
                </a:rPr>
                <a:t>HWRF Forecast Track</a:t>
              </a:r>
              <a:endParaRPr lang="en-US" sz="1200" i="1" dirty="0">
                <a:solidFill>
                  <a:schemeClr val="bg1"/>
                </a:solidFill>
                <a:effectLst>
                  <a:glow rad="76200">
                    <a:schemeClr val="tx1">
                      <a:alpha val="60000"/>
                    </a:schemeClr>
                  </a:glow>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865774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219200" y="76200"/>
            <a:ext cx="7620000" cy="1371600"/>
          </a:xfrm>
        </p:spPr>
        <p:txBody>
          <a:bodyPr/>
          <a:lstStyle/>
          <a:p>
            <a:pPr algn="ctr">
              <a:defRPr/>
            </a:pPr>
            <a:r>
              <a:rPr lang="en-US" sz="3600" b="1" dirty="0" smtClean="0">
                <a:latin typeface="Arial" panose="020B0604020202020204" pitchFamily="34" charset="0"/>
                <a:cs typeface="Arial" panose="020B0604020202020204" pitchFamily="34" charset="0"/>
              </a:rPr>
              <a:t>NWS Strategic Outcome:</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A Weather-Ready Nation</a:t>
            </a:r>
            <a:endParaRPr lang="en-US" sz="3600" i="1" dirty="0" smtClean="0">
              <a:latin typeface="Arial" panose="020B0604020202020204" pitchFamily="34" charset="0"/>
              <a:cs typeface="Arial" panose="020B0604020202020204" pitchFamily="34" charset="0"/>
            </a:endParaRPr>
          </a:p>
        </p:txBody>
      </p:sp>
      <p:sp>
        <p:nvSpPr>
          <p:cNvPr id="17411" name="Content Placeholder 6"/>
          <p:cNvSpPr>
            <a:spLocks noGrp="1"/>
          </p:cNvSpPr>
          <p:nvPr>
            <p:ph idx="4294967295"/>
          </p:nvPr>
        </p:nvSpPr>
        <p:spPr>
          <a:xfrm>
            <a:off x="168457" y="1536807"/>
            <a:ext cx="8823512" cy="4482993"/>
          </a:xfrm>
        </p:spPr>
        <p:txBody>
          <a:bodyPr/>
          <a:lstStyle/>
          <a:p>
            <a:pPr marL="0" indent="0">
              <a:lnSpc>
                <a:spcPct val="100000"/>
              </a:lnSpc>
              <a:spcBef>
                <a:spcPts val="0"/>
              </a:spcBef>
              <a:buClr>
                <a:srgbClr val="C00000"/>
              </a:buClr>
            </a:pPr>
            <a:r>
              <a:rPr lang="en-US" altLang="en-US" sz="2400" dirty="0" smtClean="0">
                <a:latin typeface="Arial" panose="020B0604020202020204" pitchFamily="34" charset="0"/>
                <a:ea typeface="Calibri" pitchFamily="34" charset="0"/>
                <a:cs typeface="Arial" panose="020B0604020202020204" pitchFamily="34" charset="0"/>
              </a:rPr>
              <a:t>Becoming a Weather-Ready Nation is about building community resiliency in the face of increasing vulnerability to extreme weather:</a:t>
            </a:r>
          </a:p>
          <a:p>
            <a:pPr marL="0" indent="0">
              <a:lnSpc>
                <a:spcPts val="4000"/>
              </a:lnSpc>
              <a:spcBef>
                <a:spcPts val="0"/>
              </a:spcBef>
            </a:pPr>
            <a:r>
              <a:rPr lang="en-US" altLang="en-US" sz="3200" b="1" dirty="0" smtClean="0">
                <a:solidFill>
                  <a:srgbClr val="FF0000"/>
                </a:solidFill>
                <a:latin typeface="Calibri" pitchFamily="34" charset="0"/>
                <a:cs typeface="Arial" panose="020B0604020202020204" pitchFamily="34" charset="0"/>
              </a:rPr>
              <a:t> “Ready, Responsive, Resilient”</a:t>
            </a:r>
            <a:endParaRPr lang="en-US" altLang="en-US" sz="2600" b="1" dirty="0">
              <a:solidFill>
                <a:srgbClr val="FF0000"/>
              </a:solidFill>
              <a:latin typeface="Calibri" pitchFamily="34" charset="0"/>
              <a:cs typeface="Arial" panose="020B0604020202020204" pitchFamily="34" charset="0"/>
            </a:endParaRPr>
          </a:p>
          <a:p>
            <a:pPr marL="0" indent="0">
              <a:lnSpc>
                <a:spcPct val="100000"/>
              </a:lnSpc>
              <a:spcBef>
                <a:spcPts val="0"/>
              </a:spcBef>
              <a:spcAft>
                <a:spcPts val="300"/>
              </a:spcAft>
              <a:buClr>
                <a:srgbClr val="C00000"/>
              </a:buClr>
              <a:buSzPct val="135000"/>
            </a:pPr>
            <a:r>
              <a:rPr lang="en-US" altLang="en-US" sz="1600" dirty="0" smtClean="0">
                <a:latin typeface="Arial" panose="020B0604020202020204" pitchFamily="34" charset="0"/>
                <a:ea typeface="Calibri" pitchFamily="34" charset="0"/>
                <a:cs typeface="Arial" panose="020B0604020202020204" pitchFamily="34" charset="0"/>
              </a:rPr>
              <a:t>REQUIRES</a:t>
            </a:r>
            <a:endParaRPr lang="en-US" altLang="en-US" sz="1600" dirty="0" smtClean="0">
              <a:latin typeface="Arial" panose="020B0604020202020204" pitchFamily="34" charset="0"/>
              <a:cs typeface="Arial" panose="020B0604020202020204" pitchFamily="34" charset="0"/>
            </a:endParaRPr>
          </a:p>
          <a:p>
            <a:pPr>
              <a:lnSpc>
                <a:spcPct val="100000"/>
              </a:lnSpc>
              <a:spcBef>
                <a:spcPts val="0"/>
              </a:spcBef>
              <a:buClr>
                <a:srgbClr val="C00000"/>
              </a:buClr>
              <a:buSzPct val="135000"/>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Better Forecasts and Warnings</a:t>
            </a:r>
          </a:p>
          <a:p>
            <a:pPr>
              <a:lnSpc>
                <a:spcPct val="100000"/>
              </a:lnSpc>
              <a:spcBef>
                <a:spcPts val="0"/>
              </a:spcBef>
              <a:buClr>
                <a:srgbClr val="C00000"/>
              </a:buClr>
              <a:buSzPct val="135000"/>
              <a:buFont typeface="Arial" panose="020B0604020202020204" pitchFamily="34" charset="0"/>
              <a:buChar char="•"/>
            </a:pPr>
            <a:endParaRPr lang="en-US" altLang="en-US" sz="1200" dirty="0" smtClean="0">
              <a:latin typeface="Arial" panose="020B0604020202020204" pitchFamily="34" charset="0"/>
              <a:ea typeface="Calibri" pitchFamily="34" charset="0"/>
              <a:cs typeface="Arial" panose="020B0604020202020204" pitchFamily="34" charset="0"/>
            </a:endParaRPr>
          </a:p>
          <a:p>
            <a:pPr>
              <a:lnSpc>
                <a:spcPct val="100000"/>
              </a:lnSpc>
              <a:spcBef>
                <a:spcPts val="0"/>
              </a:spcBef>
              <a:buClr>
                <a:srgbClr val="C00000"/>
              </a:buClr>
              <a:buSzPct val="135000"/>
              <a:buFont typeface="Arial" panose="020B0604020202020204" pitchFamily="34" charset="0"/>
              <a:buChar char="•"/>
            </a:pPr>
            <a:r>
              <a:rPr lang="en-US" altLang="en-US" sz="1600" dirty="0" smtClean="0">
                <a:latin typeface="Arial" panose="020B0604020202020204" pitchFamily="34" charset="0"/>
                <a:ea typeface="Calibri" pitchFamily="34" charset="0"/>
                <a:cs typeface="Arial" panose="020B0604020202020204" pitchFamily="34" charset="0"/>
              </a:rPr>
              <a:t>Extending Forecast Accuracy and Consistency</a:t>
            </a:r>
          </a:p>
          <a:p>
            <a:pPr>
              <a:lnSpc>
                <a:spcPct val="100000"/>
              </a:lnSpc>
              <a:spcBef>
                <a:spcPts val="0"/>
              </a:spcBef>
              <a:buClr>
                <a:srgbClr val="C00000"/>
              </a:buClr>
              <a:buSzPct val="135000"/>
              <a:buFont typeface="Arial" panose="020B0604020202020204" pitchFamily="34" charset="0"/>
              <a:buChar char="•"/>
            </a:pPr>
            <a:endParaRPr lang="en-US" altLang="en-US" sz="1200" dirty="0" smtClean="0">
              <a:latin typeface="Arial" panose="020B0604020202020204" pitchFamily="34" charset="0"/>
              <a:ea typeface="Calibri" pitchFamily="34" charset="0"/>
              <a:cs typeface="Arial" panose="020B0604020202020204" pitchFamily="34" charset="0"/>
            </a:endParaRPr>
          </a:p>
          <a:p>
            <a:pPr>
              <a:lnSpc>
                <a:spcPct val="100000"/>
              </a:lnSpc>
              <a:spcBef>
                <a:spcPts val="0"/>
              </a:spcBef>
              <a:buClr>
                <a:srgbClr val="C00000"/>
              </a:buClr>
              <a:buSzPct val="135000"/>
              <a:buFont typeface="Arial" panose="020B0604020202020204" pitchFamily="34" charset="0"/>
              <a:buChar char="•"/>
            </a:pPr>
            <a:r>
              <a:rPr lang="en-US" altLang="en-US" sz="1600" dirty="0" smtClean="0">
                <a:latin typeface="Arial" panose="020B0604020202020204" pitchFamily="34" charset="0"/>
                <a:ea typeface="Calibri" pitchFamily="34" charset="0"/>
                <a:cs typeface="Arial" panose="020B0604020202020204" pitchFamily="34" charset="0"/>
              </a:rPr>
              <a:t>Linking Physical and Social Sciences</a:t>
            </a:r>
          </a:p>
          <a:p>
            <a:pPr>
              <a:lnSpc>
                <a:spcPct val="100000"/>
              </a:lnSpc>
              <a:spcBef>
                <a:spcPts val="0"/>
              </a:spcBef>
              <a:buClr>
                <a:srgbClr val="C00000"/>
              </a:buClr>
              <a:buSzPct val="135000"/>
              <a:buFont typeface="Arial" panose="020B0604020202020204" pitchFamily="34" charset="0"/>
              <a:buChar char="•"/>
            </a:pPr>
            <a:endParaRPr lang="en-US" altLang="en-US" sz="1200" dirty="0" smtClean="0">
              <a:latin typeface="Arial" panose="020B0604020202020204" pitchFamily="34" charset="0"/>
              <a:ea typeface="Calibri" pitchFamily="34" charset="0"/>
              <a:cs typeface="Arial" panose="020B0604020202020204" pitchFamily="34" charset="0"/>
            </a:endParaRPr>
          </a:p>
          <a:p>
            <a:pPr>
              <a:lnSpc>
                <a:spcPct val="100000"/>
              </a:lnSpc>
              <a:spcBef>
                <a:spcPts val="0"/>
              </a:spcBef>
              <a:buClr>
                <a:srgbClr val="C00000"/>
              </a:buClr>
              <a:buSzPct val="135000"/>
              <a:buFont typeface="Arial" panose="020B0604020202020204" pitchFamily="34" charset="0"/>
              <a:buChar char="•"/>
            </a:pPr>
            <a:r>
              <a:rPr lang="en-US" altLang="en-US" sz="1600" dirty="0" smtClean="0">
                <a:latin typeface="Arial" panose="020B0604020202020204" pitchFamily="34" charset="0"/>
                <a:ea typeface="Calibri" pitchFamily="34" charset="0"/>
                <a:cs typeface="Arial" panose="020B0604020202020204" pitchFamily="34" charset="0"/>
              </a:rPr>
              <a:t>Multiple Dissemination Pathways</a:t>
            </a:r>
          </a:p>
          <a:p>
            <a:pPr>
              <a:lnSpc>
                <a:spcPct val="100000"/>
              </a:lnSpc>
              <a:spcBef>
                <a:spcPts val="0"/>
              </a:spcBef>
              <a:buClr>
                <a:srgbClr val="C00000"/>
              </a:buClr>
              <a:buSzPct val="135000"/>
              <a:buFont typeface="Arial" panose="020B0604020202020204" pitchFamily="34" charset="0"/>
              <a:buChar char="•"/>
            </a:pPr>
            <a:endParaRPr lang="en-US" altLang="en-US" sz="1200" dirty="0" smtClean="0">
              <a:latin typeface="Arial" panose="020B0604020202020204" pitchFamily="34" charset="0"/>
              <a:ea typeface="Calibri" pitchFamily="34" charset="0"/>
              <a:cs typeface="Arial" panose="020B0604020202020204" pitchFamily="34" charset="0"/>
            </a:endParaRPr>
          </a:p>
          <a:p>
            <a:pPr>
              <a:lnSpc>
                <a:spcPct val="100000"/>
              </a:lnSpc>
              <a:spcBef>
                <a:spcPts val="0"/>
              </a:spcBef>
              <a:buClr>
                <a:srgbClr val="C00000"/>
              </a:buClr>
              <a:buSzPct val="135000"/>
              <a:buFont typeface="Arial" panose="020B0604020202020204" pitchFamily="34" charset="0"/>
              <a:buChar char="•"/>
            </a:pPr>
            <a:r>
              <a:rPr lang="en-US" altLang="en-US" sz="1600" dirty="0" smtClean="0">
                <a:latin typeface="Arial" panose="020B0604020202020204" pitchFamily="34" charset="0"/>
                <a:ea typeface="Calibri" pitchFamily="34" charset="0"/>
                <a:cs typeface="Arial" panose="020B0604020202020204" pitchFamily="34" charset="0"/>
              </a:rPr>
              <a:t>Working with </a:t>
            </a:r>
            <a:r>
              <a:rPr lang="en-US" altLang="en-US" sz="1600" dirty="0">
                <a:latin typeface="Arial" panose="020B0604020202020204" pitchFamily="34" charset="0"/>
                <a:ea typeface="Calibri" pitchFamily="34" charset="0"/>
                <a:cs typeface="Arial" panose="020B0604020202020204" pitchFamily="34" charset="0"/>
              </a:rPr>
              <a:t>P</a:t>
            </a:r>
            <a:r>
              <a:rPr lang="en-US" altLang="en-US" sz="1600" dirty="0" smtClean="0">
                <a:latin typeface="Arial" panose="020B0604020202020204" pitchFamily="34" charset="0"/>
                <a:ea typeface="Calibri" pitchFamily="34" charset="0"/>
                <a:cs typeface="Arial" panose="020B0604020202020204" pitchFamily="34" charset="0"/>
              </a:rPr>
              <a:t>artners to Gain Response; includes embedding NWS in Emergency Operations Centers</a:t>
            </a:r>
            <a:endParaRPr lang="en-US" altLang="en-US" sz="1600" dirty="0">
              <a:latin typeface="Arial" panose="020B0604020202020204" pitchFamily="34" charset="0"/>
              <a:ea typeface="Calibri" pitchFamily="34" charset="0"/>
              <a:cs typeface="Arial" panose="020B0604020202020204" pitchFamily="34" charset="0"/>
            </a:endParaRPr>
          </a:p>
          <a:p>
            <a:pPr marL="0" indent="0"/>
            <a:endParaRPr lang="en-US" altLang="en-US" sz="2400"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en-US" sz="2600"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en-US" sz="2800"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n-US" altLang="en-US" sz="28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7281" y="2438406"/>
            <a:ext cx="2600371" cy="846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52401" y="5715000"/>
            <a:ext cx="8839200" cy="707886"/>
          </a:xfrm>
          <a:prstGeom prst="rect">
            <a:avLst/>
          </a:prstGeom>
          <a:solidFill>
            <a:srgbClr val="92D050"/>
          </a:solidFill>
          <a:ln w="25400">
            <a:noFill/>
          </a:ln>
        </p:spPr>
        <p:txBody>
          <a:bodyPr wrap="square">
            <a:spAutoFit/>
          </a:bodyPr>
          <a:lstStyle/>
          <a:p>
            <a:pPr algn="ctr">
              <a:defRPr/>
            </a:pPr>
            <a:r>
              <a:rPr lang="en-US" sz="2000" b="1" i="1" dirty="0" smtClean="0">
                <a:solidFill>
                  <a:srgbClr val="0070C0"/>
                </a:solidFill>
                <a:effectLst>
                  <a:outerShdw blurRad="38100" dist="38100" dir="2700000" algn="tl">
                    <a:srgbClr val="000000">
                      <a:alpha val="43137"/>
                    </a:srgbClr>
                  </a:outerShdw>
                </a:effectLst>
                <a:latin typeface="Calibri" pitchFamily="34" charset="0"/>
              </a:rPr>
              <a:t>Involves entire US Weather Enterprise WORKING TOGETHER</a:t>
            </a:r>
          </a:p>
          <a:p>
            <a:pPr algn="ctr">
              <a:defRPr/>
            </a:pPr>
            <a:r>
              <a:rPr lang="en-US" sz="2000" b="1" i="1" dirty="0" smtClean="0">
                <a:solidFill>
                  <a:srgbClr val="0070C0"/>
                </a:solidFill>
                <a:effectLst>
                  <a:outerShdw blurRad="38100" dist="38100" dir="2700000" algn="tl">
                    <a:srgbClr val="000000">
                      <a:alpha val="43137"/>
                    </a:srgbClr>
                  </a:outerShdw>
                </a:effectLst>
                <a:latin typeface="Calibri" pitchFamily="34" charset="0"/>
              </a:rPr>
              <a:t>to </a:t>
            </a:r>
            <a:r>
              <a:rPr lang="en-US" sz="2000" b="1" i="1" dirty="0">
                <a:solidFill>
                  <a:srgbClr val="0070C0"/>
                </a:solidFill>
                <a:effectLst>
                  <a:outerShdw blurRad="38100" dist="38100" dir="2700000" algn="tl">
                    <a:srgbClr val="000000">
                      <a:alpha val="43137"/>
                    </a:srgbClr>
                  </a:outerShdw>
                </a:effectLst>
                <a:latin typeface="Calibri" pitchFamily="34" charset="0"/>
              </a:rPr>
              <a:t>achieve far-reaching national preparedness for weather events</a:t>
            </a:r>
            <a:endParaRPr lang="en-US" sz="2000" dirty="0">
              <a:solidFill>
                <a:srgbClr val="0070C0"/>
              </a:solidFill>
            </a:endParaRPr>
          </a:p>
        </p:txBody>
      </p:sp>
      <p:sp>
        <p:nvSpPr>
          <p:cNvPr id="12" name="Slide Number Placeholder 3"/>
          <p:cNvSpPr>
            <a:spLocks noGrp="1"/>
          </p:cNvSpPr>
          <p:nvPr>
            <p:ph type="sldNum" sz="quarter" idx="10"/>
          </p:nvPr>
        </p:nvSpPr>
        <p:spPr>
          <a:xfrm>
            <a:off x="7010400" y="6553200"/>
            <a:ext cx="2133600" cy="304800"/>
          </a:xfrm>
        </p:spPr>
        <p:txBody>
          <a:bodyPr/>
          <a:lstStyle/>
          <a:p>
            <a:pPr>
              <a:defRPr/>
            </a:pPr>
            <a:fld id="{6E4D556B-21A1-40B2-8390-E90515BCE50C}" type="slidenum">
              <a:rPr lang="en-US" smtClean="0"/>
              <a:pPr>
                <a:defRPr/>
              </a:pPr>
              <a:t>6</a:t>
            </a:fld>
            <a:endParaRPr lang="en-US" dirty="0"/>
          </a:p>
        </p:txBody>
      </p:sp>
    </p:spTree>
    <p:extLst>
      <p:ext uri="{BB962C8B-B14F-4D97-AF65-F5344CB8AC3E}">
        <p14:creationId xmlns:p14="http://schemas.microsoft.com/office/powerpoint/2010/main" val="1708170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p:cNvSpPr>
            <a:spLocks noGrp="1"/>
          </p:cNvSpPr>
          <p:nvPr>
            <p:ph idx="1"/>
          </p:nvPr>
        </p:nvSpPr>
        <p:spPr>
          <a:xfrm>
            <a:off x="-31142" y="1524000"/>
            <a:ext cx="4589462" cy="4333875"/>
          </a:xfrm>
        </p:spPr>
        <p:txBody>
          <a:bodyPr/>
          <a:lstStyle/>
          <a:p>
            <a:pPr marL="0" lvl="1" indent="0" algn="ctr">
              <a:spcAft>
                <a:spcPts val="0"/>
              </a:spcAft>
              <a:buFontTx/>
              <a:buNone/>
              <a:defRPr/>
            </a:pPr>
            <a:r>
              <a:rPr lang="en-US" sz="2400" b="1" dirty="0" smtClean="0">
                <a:solidFill>
                  <a:srgbClr val="002060"/>
                </a:solidFill>
                <a:latin typeface="Calibri" pitchFamily="34" charset="0"/>
              </a:rPr>
              <a:t>NWS Strategic Goals</a:t>
            </a:r>
          </a:p>
          <a:p>
            <a:pPr marL="225425" lvl="1" indent="-171450">
              <a:lnSpc>
                <a:spcPts val="2000"/>
              </a:lnSpc>
              <a:spcBef>
                <a:spcPts val="900"/>
              </a:spcBef>
              <a:buClr>
                <a:srgbClr val="C00000"/>
              </a:buClr>
              <a:buSzPct val="135000"/>
              <a:buFont typeface="Arial" panose="020B0604020202020204" pitchFamily="34" charset="0"/>
              <a:buChar char="•"/>
              <a:defRPr/>
            </a:pPr>
            <a:r>
              <a:rPr lang="en-US" sz="1900" dirty="0" smtClean="0">
                <a:solidFill>
                  <a:srgbClr val="002060"/>
                </a:solidFill>
                <a:latin typeface="Calibri" pitchFamily="34" charset="0"/>
              </a:rPr>
              <a:t>Improve </a:t>
            </a:r>
            <a:r>
              <a:rPr lang="en-US" sz="1900" b="1" u="sng" dirty="0" smtClean="0">
                <a:solidFill>
                  <a:schemeClr val="accent5"/>
                </a:solidFill>
                <a:latin typeface="Calibri" pitchFamily="34" charset="0"/>
              </a:rPr>
              <a:t>Weather</a:t>
            </a:r>
            <a:r>
              <a:rPr lang="en-US" sz="1900" dirty="0" smtClean="0">
                <a:solidFill>
                  <a:srgbClr val="002060"/>
                </a:solidFill>
                <a:latin typeface="Calibri" pitchFamily="34" charset="0"/>
              </a:rPr>
              <a:t> Impact-Based Decision Support Services</a:t>
            </a:r>
          </a:p>
          <a:p>
            <a:pPr marL="225425" lvl="1" indent="-171450">
              <a:lnSpc>
                <a:spcPts val="2000"/>
              </a:lnSpc>
              <a:spcBef>
                <a:spcPts val="900"/>
              </a:spcBef>
              <a:buClr>
                <a:srgbClr val="C00000"/>
              </a:buClr>
              <a:buSzPct val="135000"/>
              <a:buFont typeface="Arial" panose="020B0604020202020204" pitchFamily="34" charset="0"/>
              <a:buChar char="•"/>
              <a:defRPr/>
            </a:pPr>
            <a:r>
              <a:rPr lang="en-US" sz="1900" dirty="0" smtClean="0">
                <a:solidFill>
                  <a:srgbClr val="002060"/>
                </a:solidFill>
                <a:latin typeface="Calibri" pitchFamily="34" charset="0"/>
              </a:rPr>
              <a:t>Improve </a:t>
            </a:r>
            <a:r>
              <a:rPr lang="en-US" sz="1900" b="1" u="sng" dirty="0" smtClean="0">
                <a:solidFill>
                  <a:schemeClr val="accent5"/>
                </a:solidFill>
                <a:latin typeface="Calibri" pitchFamily="34" charset="0"/>
              </a:rPr>
              <a:t>Water</a:t>
            </a:r>
            <a:r>
              <a:rPr lang="en-US" sz="1900" dirty="0" smtClean="0">
                <a:solidFill>
                  <a:srgbClr val="002060"/>
                </a:solidFill>
                <a:latin typeface="Calibri" pitchFamily="34" charset="0"/>
              </a:rPr>
              <a:t> Forecasting Services</a:t>
            </a:r>
            <a:endParaRPr lang="en-US" sz="1900" dirty="0">
              <a:solidFill>
                <a:srgbClr val="FFFFFF"/>
              </a:solidFill>
              <a:effectLst>
                <a:outerShdw blurRad="50800" dist="38100" dir="2700000" algn="tl" rotWithShape="0">
                  <a:srgbClr val="000000">
                    <a:alpha val="43000"/>
                  </a:srgbClr>
                </a:outerShdw>
              </a:effectLst>
              <a:latin typeface="Calibri" pitchFamily="34" charset="0"/>
            </a:endParaRPr>
          </a:p>
          <a:p>
            <a:pPr marL="225425" lvl="1" indent="-171450">
              <a:lnSpc>
                <a:spcPts val="2000"/>
              </a:lnSpc>
              <a:spcBef>
                <a:spcPts val="900"/>
              </a:spcBef>
              <a:buClr>
                <a:srgbClr val="C00000"/>
              </a:buClr>
              <a:buSzPct val="135000"/>
              <a:buFont typeface="Arial" panose="020B0604020202020204" pitchFamily="34" charset="0"/>
              <a:buChar char="•"/>
              <a:defRPr/>
            </a:pPr>
            <a:r>
              <a:rPr lang="en-US" sz="1900" dirty="0" smtClean="0">
                <a:solidFill>
                  <a:srgbClr val="002060"/>
                </a:solidFill>
                <a:latin typeface="Calibri" pitchFamily="34" charset="0"/>
              </a:rPr>
              <a:t>Enhance </a:t>
            </a:r>
            <a:r>
              <a:rPr lang="en-US" sz="1900" b="1" u="sng" dirty="0" smtClean="0">
                <a:solidFill>
                  <a:schemeClr val="accent5"/>
                </a:solidFill>
                <a:latin typeface="Calibri" pitchFamily="34" charset="0"/>
              </a:rPr>
              <a:t>Climate</a:t>
            </a:r>
            <a:r>
              <a:rPr lang="en-US" sz="1900" dirty="0" smtClean="0">
                <a:solidFill>
                  <a:srgbClr val="002060"/>
                </a:solidFill>
                <a:latin typeface="Calibri" pitchFamily="34" charset="0"/>
              </a:rPr>
              <a:t> </a:t>
            </a:r>
            <a:r>
              <a:rPr lang="en-US" sz="1900" dirty="0">
                <a:solidFill>
                  <a:srgbClr val="002060"/>
                </a:solidFill>
                <a:latin typeface="Calibri" pitchFamily="34" charset="0"/>
              </a:rPr>
              <a:t>S</a:t>
            </a:r>
            <a:r>
              <a:rPr lang="en-US" sz="1900" dirty="0" smtClean="0">
                <a:solidFill>
                  <a:srgbClr val="002060"/>
                </a:solidFill>
                <a:latin typeface="Calibri" pitchFamily="34" charset="0"/>
              </a:rPr>
              <a:t>ervices and adapt to climate-related risks</a:t>
            </a:r>
            <a:endParaRPr lang="en-US" sz="1900" dirty="0">
              <a:solidFill>
                <a:srgbClr val="002060"/>
              </a:solidFill>
              <a:latin typeface="Calibri" pitchFamily="34" charset="0"/>
            </a:endParaRPr>
          </a:p>
          <a:p>
            <a:pPr marL="225425" lvl="1" indent="-171450">
              <a:lnSpc>
                <a:spcPts val="2000"/>
              </a:lnSpc>
              <a:spcBef>
                <a:spcPts val="900"/>
              </a:spcBef>
              <a:buClr>
                <a:srgbClr val="C00000"/>
              </a:buClr>
              <a:buSzPct val="135000"/>
              <a:buFont typeface="Arial" panose="020B0604020202020204" pitchFamily="34" charset="0"/>
              <a:buChar char="•"/>
              <a:defRPr/>
            </a:pPr>
            <a:r>
              <a:rPr lang="en-US" sz="1900" dirty="0" smtClean="0">
                <a:solidFill>
                  <a:srgbClr val="002060"/>
                </a:solidFill>
                <a:latin typeface="Calibri" pitchFamily="34" charset="0"/>
              </a:rPr>
              <a:t>Improve sector-relevant information in support of </a:t>
            </a:r>
            <a:r>
              <a:rPr lang="en-US" sz="1900" b="1" u="sng" dirty="0" smtClean="0">
                <a:solidFill>
                  <a:schemeClr val="accent5"/>
                </a:solidFill>
                <a:latin typeface="Calibri" pitchFamily="34" charset="0"/>
              </a:rPr>
              <a:t>economic productivity</a:t>
            </a:r>
          </a:p>
          <a:p>
            <a:pPr marL="225425" lvl="1" indent="-171450">
              <a:lnSpc>
                <a:spcPts val="2000"/>
              </a:lnSpc>
              <a:spcBef>
                <a:spcPts val="900"/>
              </a:spcBef>
              <a:buClr>
                <a:srgbClr val="C00000"/>
              </a:buClr>
              <a:buSzPct val="135000"/>
              <a:buFont typeface="Arial" panose="020B0604020202020204" pitchFamily="34" charset="0"/>
              <a:buChar char="•"/>
              <a:defRPr/>
            </a:pPr>
            <a:r>
              <a:rPr lang="en-US" sz="1900" b="1" u="sng" dirty="0" smtClean="0">
                <a:solidFill>
                  <a:schemeClr val="accent5"/>
                </a:solidFill>
                <a:latin typeface="Calibri" pitchFamily="34" charset="0"/>
              </a:rPr>
              <a:t>Enable</a:t>
            </a:r>
            <a:r>
              <a:rPr lang="en-US" sz="1900" dirty="0" smtClean="0">
                <a:solidFill>
                  <a:srgbClr val="002060"/>
                </a:solidFill>
                <a:latin typeface="Calibri" pitchFamily="34" charset="0"/>
              </a:rPr>
              <a:t> environmental forecast services supporting healthy communities and ecosystems</a:t>
            </a:r>
          </a:p>
          <a:p>
            <a:pPr marL="225425" lvl="1" indent="-171450">
              <a:lnSpc>
                <a:spcPts val="2000"/>
              </a:lnSpc>
              <a:spcBef>
                <a:spcPts val="900"/>
              </a:spcBef>
              <a:buClr>
                <a:srgbClr val="C00000"/>
              </a:buClr>
              <a:buSzPct val="135000"/>
              <a:buFont typeface="Arial" panose="020B0604020202020204" pitchFamily="34" charset="0"/>
              <a:buChar char="•"/>
              <a:defRPr/>
            </a:pPr>
            <a:r>
              <a:rPr lang="en-US" sz="1900" dirty="0" smtClean="0">
                <a:solidFill>
                  <a:srgbClr val="002060"/>
                </a:solidFill>
                <a:latin typeface="Calibri" pitchFamily="34" charset="0"/>
              </a:rPr>
              <a:t>Sustain a highly skilled, professional </a:t>
            </a:r>
            <a:r>
              <a:rPr lang="en-US" sz="1900" b="1" u="sng" dirty="0" smtClean="0">
                <a:solidFill>
                  <a:schemeClr val="accent5"/>
                </a:solidFill>
                <a:latin typeface="Calibri" pitchFamily="34" charset="0"/>
              </a:rPr>
              <a:t>workforce</a:t>
            </a:r>
            <a:r>
              <a:rPr lang="en-US" sz="1900" dirty="0" smtClean="0">
                <a:solidFill>
                  <a:srgbClr val="002060"/>
                </a:solidFill>
                <a:latin typeface="Calibri" pitchFamily="34" charset="0"/>
              </a:rPr>
              <a:t> equipped with training, tools, and infrastructure to meet mission</a:t>
            </a:r>
            <a:endParaRPr lang="en-US" sz="1900" dirty="0">
              <a:solidFill>
                <a:srgbClr val="002060"/>
              </a:solidFill>
              <a:latin typeface="Calibri" pitchFamily="34" charset="0"/>
            </a:endParaRPr>
          </a:p>
          <a:p>
            <a:pPr lvl="2">
              <a:defRPr/>
            </a:pPr>
            <a:endParaRPr lang="en-US" sz="2000" dirty="0" smtClean="0">
              <a:solidFill>
                <a:srgbClr val="002060"/>
              </a:solidFill>
              <a:effectLst>
                <a:outerShdw blurRad="38100" dist="38100" dir="2700000" algn="tl">
                  <a:srgbClr val="000000">
                    <a:alpha val="43137"/>
                  </a:srgbClr>
                </a:outerShdw>
              </a:effectLst>
              <a:latin typeface="Calibri" pitchFamily="34" charset="0"/>
            </a:endParaRPr>
          </a:p>
          <a:p>
            <a:pPr>
              <a:defRPr/>
            </a:pPr>
            <a:endParaRPr lang="en-US" sz="2000" dirty="0" smtClean="0">
              <a:solidFill>
                <a:srgbClr val="002060"/>
              </a:solidFill>
              <a:effectLst>
                <a:outerShdw blurRad="38100" dist="38100" dir="2700000" algn="tl">
                  <a:srgbClr val="000000">
                    <a:alpha val="43137"/>
                  </a:srgbClr>
                </a:outerShdw>
              </a:effectLst>
              <a:latin typeface="Calibri" pitchFamily="34" charset="0"/>
            </a:endParaRPr>
          </a:p>
        </p:txBody>
      </p:sp>
      <p:sp>
        <p:nvSpPr>
          <p:cNvPr id="21506" name="Title 1"/>
          <p:cNvSpPr>
            <a:spLocks noGrp="1"/>
          </p:cNvSpPr>
          <p:nvPr>
            <p:ph type="title"/>
          </p:nvPr>
        </p:nvSpPr>
        <p:spPr>
          <a:xfrm>
            <a:off x="1066800" y="0"/>
            <a:ext cx="8077200" cy="1371600"/>
          </a:xfrm>
        </p:spPr>
        <p:txBody>
          <a:bodyPr/>
          <a:lstStyle/>
          <a:p>
            <a:pPr algn="ctr">
              <a:defRPr/>
            </a:pPr>
            <a:r>
              <a:rPr lang="en-US" sz="3600" b="1" dirty="0" smtClean="0">
                <a:effectLst>
                  <a:outerShdw blurRad="38100" dist="38100" dir="2700000" algn="tl">
                    <a:srgbClr val="000000">
                      <a:alpha val="43137"/>
                    </a:srgbClr>
                  </a:outerShdw>
                </a:effectLst>
                <a:latin typeface="Calibri" pitchFamily="34" charset="0"/>
              </a:rPr>
              <a:t>   NWS Strategic Outcome: </a:t>
            </a:r>
            <a:br>
              <a:rPr lang="en-US" sz="3600" b="1" dirty="0" smtClean="0">
                <a:effectLst>
                  <a:outerShdw blurRad="38100" dist="38100" dir="2700000" algn="tl">
                    <a:srgbClr val="000000">
                      <a:alpha val="43137"/>
                    </a:srgbClr>
                  </a:outerShdw>
                </a:effectLst>
                <a:latin typeface="Calibri" pitchFamily="34" charset="0"/>
              </a:rPr>
            </a:br>
            <a:r>
              <a:rPr lang="en-US" sz="3600" dirty="0" smtClean="0">
                <a:latin typeface="Calibri" pitchFamily="34" charset="0"/>
              </a:rPr>
              <a:t>Weather-Ready Nation</a:t>
            </a:r>
            <a:endParaRPr lang="en-US" sz="2800" i="1" dirty="0" smtClean="0">
              <a:latin typeface="Calibri"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00400"/>
            <a:ext cx="4050646" cy="285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096000"/>
            <a:ext cx="9144000" cy="430887"/>
          </a:xfrm>
          <a:prstGeom prst="rect">
            <a:avLst/>
          </a:prstGeom>
          <a:solidFill>
            <a:srgbClr val="284D1B"/>
          </a:solidFill>
        </p:spPr>
        <p:txBody>
          <a:bodyPr wrap="square" rtlCol="0">
            <a:spAutoFit/>
          </a:bodyPr>
          <a:lstStyle/>
          <a:p>
            <a:pPr algn="ctr"/>
            <a:r>
              <a:rPr lang="en-US" sz="2200" b="1" i="1" dirty="0">
                <a:solidFill>
                  <a:prstClr val="white"/>
                </a:solidFill>
                <a:effectLst>
                  <a:outerShdw blurRad="38100" dist="38100" dir="2700000" algn="tl">
                    <a:srgbClr val="000000">
                      <a:alpha val="43137"/>
                    </a:srgbClr>
                  </a:outerShdw>
                </a:effectLst>
                <a:latin typeface="Calibri" panose="020F0502020204030204" pitchFamily="34" charset="0"/>
              </a:rPr>
              <a:t>Prediction is what makes </a:t>
            </a:r>
            <a:r>
              <a:rPr lang="en-US" sz="2200" b="1" i="1" dirty="0" smtClean="0">
                <a:solidFill>
                  <a:prstClr val="white"/>
                </a:solidFill>
                <a:effectLst>
                  <a:outerShdw blurRad="38100" dist="38100" dir="2700000" algn="tl">
                    <a:srgbClr val="000000">
                      <a:alpha val="43137"/>
                    </a:srgbClr>
                  </a:outerShdw>
                </a:effectLst>
                <a:latin typeface="Calibri" panose="020F0502020204030204" pitchFamily="34" charset="0"/>
              </a:rPr>
              <a:t>NOAA/NWS unique </a:t>
            </a:r>
            <a:r>
              <a:rPr lang="en-US" sz="2200" b="1" i="1" dirty="0">
                <a:solidFill>
                  <a:prstClr val="white"/>
                </a:solidFill>
                <a:effectLst>
                  <a:outerShdw blurRad="38100" dist="38100" dir="2700000" algn="tl">
                    <a:srgbClr val="000000">
                      <a:alpha val="43137"/>
                    </a:srgbClr>
                  </a:outerShdw>
                </a:effectLst>
                <a:latin typeface="Calibri" panose="020F0502020204030204" pitchFamily="34" charset="0"/>
              </a:rPr>
              <a:t>and </a:t>
            </a:r>
            <a:r>
              <a:rPr lang="en-US" sz="2200" b="1" i="1" dirty="0" smtClean="0">
                <a:solidFill>
                  <a:prstClr val="white"/>
                </a:solidFill>
                <a:effectLst>
                  <a:outerShdw blurRad="38100" dist="38100" dir="2700000" algn="tl">
                    <a:srgbClr val="000000">
                      <a:alpha val="43137"/>
                    </a:srgbClr>
                  </a:outerShdw>
                </a:effectLst>
                <a:latin typeface="Calibri" panose="020F0502020204030204" pitchFamily="34" charset="0"/>
              </a:rPr>
              <a:t>indispensable!</a:t>
            </a:r>
            <a:endParaRPr lang="en-US" sz="2200" b="1" i="1"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12" name="Slide Number Placeholder 3"/>
          <p:cNvSpPr>
            <a:spLocks noGrp="1"/>
          </p:cNvSpPr>
          <p:nvPr>
            <p:ph type="sldNum" sz="quarter" idx="10"/>
          </p:nvPr>
        </p:nvSpPr>
        <p:spPr>
          <a:xfrm>
            <a:off x="7010400" y="6553200"/>
            <a:ext cx="2133600" cy="304800"/>
          </a:xfrm>
        </p:spPr>
        <p:txBody>
          <a:bodyPr/>
          <a:lstStyle/>
          <a:p>
            <a:pPr>
              <a:defRPr/>
            </a:pPr>
            <a:fld id="{6E4D556B-21A1-40B2-8390-E90515BCE50C}" type="slidenum">
              <a:rPr lang="en-US" smtClean="0"/>
              <a:pPr>
                <a:defRPr/>
              </a:pPr>
              <a:t>7</a:t>
            </a:fld>
            <a:endParaRPr lang="en-US" dirty="0"/>
          </a:p>
        </p:txBody>
      </p:sp>
      <p:sp>
        <p:nvSpPr>
          <p:cNvPr id="5" name="TextBox 4"/>
          <p:cNvSpPr txBox="1"/>
          <p:nvPr/>
        </p:nvSpPr>
        <p:spPr>
          <a:xfrm>
            <a:off x="7467600" y="5666601"/>
            <a:ext cx="1503537" cy="276999"/>
          </a:xfrm>
          <a:prstGeom prst="rect">
            <a:avLst/>
          </a:prstGeom>
          <a:noFill/>
        </p:spPr>
        <p:txBody>
          <a:bodyPr wrap="none" rtlCol="0">
            <a:spAutoFit/>
          </a:bodyPr>
          <a:lstStyle/>
          <a:p>
            <a:r>
              <a:rPr lang="en-US" sz="1200" dirty="0">
                <a:solidFill>
                  <a:srgbClr val="FFFF00"/>
                </a:solidFill>
              </a:rPr>
              <a:t>Boy Scout Jamboree</a:t>
            </a:r>
          </a:p>
        </p:txBody>
      </p:sp>
      <p:sp>
        <p:nvSpPr>
          <p:cNvPr id="6" name="TextBox 5"/>
          <p:cNvSpPr txBox="1"/>
          <p:nvPr/>
        </p:nvSpPr>
        <p:spPr>
          <a:xfrm>
            <a:off x="5117287" y="1981200"/>
            <a:ext cx="1725922" cy="369332"/>
          </a:xfrm>
          <a:prstGeom prst="rect">
            <a:avLst/>
          </a:prstGeom>
          <a:noFill/>
          <a:ln w="9525">
            <a:solidFill>
              <a:schemeClr val="bg1"/>
            </a:solidFill>
          </a:ln>
        </p:spPr>
        <p:txBody>
          <a:bodyPr wrap="none" rtlCol="0">
            <a:spAutoFit/>
          </a:bodyPr>
          <a:lstStyle/>
          <a:p>
            <a:r>
              <a:rPr lang="en-US" b="1" u="sng" dirty="0">
                <a:solidFill>
                  <a:srgbClr val="7CCA62"/>
                </a:solidFill>
                <a:latin typeface="Calibri" panose="020F0502020204030204" pitchFamily="34" charset="0"/>
              </a:rPr>
              <a:t>Interdisciplinary</a:t>
            </a:r>
          </a:p>
        </p:txBody>
      </p:sp>
      <p:sp>
        <p:nvSpPr>
          <p:cNvPr id="11" name="TextBox 10"/>
          <p:cNvSpPr txBox="1"/>
          <p:nvPr/>
        </p:nvSpPr>
        <p:spPr>
          <a:xfrm>
            <a:off x="5136187" y="2502932"/>
            <a:ext cx="3474413" cy="369332"/>
          </a:xfrm>
          <a:prstGeom prst="rect">
            <a:avLst/>
          </a:prstGeom>
          <a:noFill/>
          <a:ln w="9525">
            <a:solidFill>
              <a:schemeClr val="bg1"/>
            </a:solidFill>
          </a:ln>
        </p:spPr>
        <p:txBody>
          <a:bodyPr wrap="none" rtlCol="0">
            <a:spAutoFit/>
          </a:bodyPr>
          <a:lstStyle/>
          <a:p>
            <a:r>
              <a:rPr lang="en-US" b="1" u="sng" dirty="0">
                <a:solidFill>
                  <a:srgbClr val="7CCA62"/>
                </a:solidFill>
                <a:latin typeface="Calibri" panose="020F0502020204030204" pitchFamily="34" charset="0"/>
              </a:rPr>
              <a:t>1. Water Quality, 2. Food 3. Health</a:t>
            </a:r>
          </a:p>
        </p:txBody>
      </p:sp>
      <p:cxnSp>
        <p:nvCxnSpPr>
          <p:cNvPr id="8" name="Straight Connector 7"/>
          <p:cNvCxnSpPr>
            <a:endCxn id="6" idx="1"/>
          </p:cNvCxnSpPr>
          <p:nvPr/>
        </p:nvCxnSpPr>
        <p:spPr>
          <a:xfrm>
            <a:off x="4409992" y="2165866"/>
            <a:ext cx="707295"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09992" y="2165866"/>
            <a:ext cx="707295" cy="573888"/>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6" idx="1"/>
          </p:cNvCxnSpPr>
          <p:nvPr/>
        </p:nvCxnSpPr>
        <p:spPr>
          <a:xfrm flipV="1">
            <a:off x="4409992" y="2165866"/>
            <a:ext cx="707295" cy="958334"/>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1" idx="1"/>
          </p:cNvCxnSpPr>
          <p:nvPr/>
        </p:nvCxnSpPr>
        <p:spPr>
          <a:xfrm flipV="1">
            <a:off x="4409992" y="2687598"/>
            <a:ext cx="726195" cy="165580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317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0"/>
            <a:ext cx="8610600" cy="1371600"/>
          </a:xfrm>
        </p:spPr>
        <p:txBody>
          <a:bodyPr/>
          <a:lstStyle/>
          <a:p>
            <a:pPr algn="ctr" eaLnBrk="1" hangingPunct="1"/>
            <a:r>
              <a:rPr lang="en-US" dirty="0"/>
              <a:t>NWS Operations</a:t>
            </a:r>
            <a:br>
              <a:rPr lang="en-US" dirty="0"/>
            </a:br>
            <a:r>
              <a:rPr lang="en-US" sz="3600" dirty="0"/>
              <a:t>Community Based Services</a:t>
            </a:r>
            <a:endParaRPr lang="en-US" dirty="0"/>
          </a:p>
        </p:txBody>
      </p:sp>
      <p:sp>
        <p:nvSpPr>
          <p:cNvPr id="4" name="Slide Number Placeholder 23"/>
          <p:cNvSpPr txBox="1">
            <a:spLocks noGrp="1"/>
          </p:cNvSpPr>
          <p:nvPr/>
        </p:nvSpPr>
        <p:spPr bwMode="auto">
          <a:xfrm>
            <a:off x="7010400" y="65532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FF"/>
                </a:solidFill>
                <a:latin typeface="Franklin Gothic Book" pitchFamily="34" charset="0"/>
              </a:defRPr>
            </a:lvl1pPr>
            <a:lvl2pPr marL="742950" indent="-285750" eaLnBrk="0" hangingPunct="0">
              <a:defRPr sz="2000">
                <a:solidFill>
                  <a:srgbClr val="FFFFFF"/>
                </a:solidFill>
                <a:latin typeface="Franklin Gothic Book" pitchFamily="34" charset="0"/>
              </a:defRPr>
            </a:lvl2pPr>
            <a:lvl3pPr marL="1143000" indent="-228600" eaLnBrk="0" hangingPunct="0">
              <a:defRPr sz="2000">
                <a:solidFill>
                  <a:srgbClr val="FFFFFF"/>
                </a:solidFill>
                <a:latin typeface="Franklin Gothic Book" pitchFamily="34" charset="0"/>
              </a:defRPr>
            </a:lvl3pPr>
            <a:lvl4pPr marL="1600200" indent="-228600" eaLnBrk="0" hangingPunct="0">
              <a:defRPr sz="2000">
                <a:solidFill>
                  <a:srgbClr val="FFFFFF"/>
                </a:solidFill>
                <a:latin typeface="Franklin Gothic Book" pitchFamily="34" charset="0"/>
              </a:defRPr>
            </a:lvl4pPr>
            <a:lvl5pPr marL="2057400" indent="-228600" eaLnBrk="0" hangingPunct="0">
              <a:defRPr sz="2000">
                <a:solidFill>
                  <a:srgbClr val="FFFFFF"/>
                </a:solidFill>
                <a:latin typeface="Franklin Gothic Book" pitchFamily="34" charset="0"/>
              </a:defRPr>
            </a:lvl5pPr>
            <a:lvl6pPr marL="2514600" indent="-228600" algn="ctr" eaLnBrk="0" fontAlgn="base" hangingPunct="0">
              <a:spcBef>
                <a:spcPct val="0"/>
              </a:spcBef>
              <a:spcAft>
                <a:spcPct val="0"/>
              </a:spcAft>
              <a:defRPr sz="2000">
                <a:solidFill>
                  <a:srgbClr val="FFFFFF"/>
                </a:solidFill>
                <a:latin typeface="Franklin Gothic Book" pitchFamily="34" charset="0"/>
              </a:defRPr>
            </a:lvl6pPr>
            <a:lvl7pPr marL="2971800" indent="-228600" algn="ctr" eaLnBrk="0" fontAlgn="base" hangingPunct="0">
              <a:spcBef>
                <a:spcPct val="0"/>
              </a:spcBef>
              <a:spcAft>
                <a:spcPct val="0"/>
              </a:spcAft>
              <a:defRPr sz="2000">
                <a:solidFill>
                  <a:srgbClr val="FFFFFF"/>
                </a:solidFill>
                <a:latin typeface="Franklin Gothic Book" pitchFamily="34" charset="0"/>
              </a:defRPr>
            </a:lvl7pPr>
            <a:lvl8pPr marL="3429000" indent="-228600" algn="ctr" eaLnBrk="0" fontAlgn="base" hangingPunct="0">
              <a:spcBef>
                <a:spcPct val="0"/>
              </a:spcBef>
              <a:spcAft>
                <a:spcPct val="0"/>
              </a:spcAft>
              <a:defRPr sz="2000">
                <a:solidFill>
                  <a:srgbClr val="FFFFFF"/>
                </a:solidFill>
                <a:latin typeface="Franklin Gothic Book" pitchFamily="34" charset="0"/>
              </a:defRPr>
            </a:lvl8pPr>
            <a:lvl9pPr marL="3886200" indent="-228600" algn="ctr" eaLnBrk="0" fontAlgn="base" hangingPunct="0">
              <a:spcBef>
                <a:spcPct val="0"/>
              </a:spcBef>
              <a:spcAft>
                <a:spcPct val="0"/>
              </a:spcAft>
              <a:defRPr sz="2000">
                <a:solidFill>
                  <a:srgbClr val="FFFFFF"/>
                </a:solidFill>
                <a:latin typeface="Franklin Gothic Book" pitchFamily="34" charset="0"/>
              </a:defRPr>
            </a:lvl9pPr>
          </a:lstStyle>
          <a:p>
            <a:pPr algn="r" eaLnBrk="1" hangingPunct="1"/>
            <a:fld id="{1DDC4E95-52BB-48C4-810C-60101B8553A9}" type="slidenum">
              <a:rPr lang="en-US" sz="1400">
                <a:solidFill>
                  <a:srgbClr val="FFFFCC"/>
                </a:solidFill>
                <a:latin typeface="Franklin Gothic Medium Cond" pitchFamily="34" charset="0"/>
              </a:rPr>
              <a:pPr algn="r" eaLnBrk="1" hangingPunct="1"/>
              <a:t>8</a:t>
            </a:fld>
            <a:endParaRPr lang="en-US" sz="1400">
              <a:solidFill>
                <a:srgbClr val="FFFFCC"/>
              </a:solidFill>
              <a:latin typeface="Franklin Gothic Medium Cond" pitchFamily="34" charset="0"/>
            </a:endParaRPr>
          </a:p>
        </p:txBody>
      </p:sp>
      <p:grpSp>
        <p:nvGrpSpPr>
          <p:cNvPr id="12" name="Group 11"/>
          <p:cNvGrpSpPr/>
          <p:nvPr/>
        </p:nvGrpSpPr>
        <p:grpSpPr>
          <a:xfrm>
            <a:off x="1238250" y="1447800"/>
            <a:ext cx="7029450" cy="5136535"/>
            <a:chOff x="1238250" y="1447800"/>
            <a:chExt cx="7029450" cy="5136535"/>
          </a:xfrm>
        </p:grpSpPr>
        <p:grpSp>
          <p:nvGrpSpPr>
            <p:cNvPr id="11" name="Group 10"/>
            <p:cNvGrpSpPr/>
            <p:nvPr/>
          </p:nvGrpSpPr>
          <p:grpSpPr>
            <a:xfrm>
              <a:off x="1238250" y="1447800"/>
              <a:ext cx="7029450" cy="5136535"/>
              <a:chOff x="1238250" y="1447800"/>
              <a:chExt cx="7029450" cy="5136535"/>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62" t="4298" r="3224" b="8777"/>
              <a:stretch/>
            </p:blipFill>
            <p:spPr>
              <a:xfrm>
                <a:off x="1238250" y="1447800"/>
                <a:ext cx="7029450" cy="5105400"/>
              </a:xfrm>
              <a:prstGeom prst="rect">
                <a:avLst/>
              </a:prstGeom>
            </p:spPr>
          </p:pic>
          <p:grpSp>
            <p:nvGrpSpPr>
              <p:cNvPr id="10" name="Group 9"/>
              <p:cNvGrpSpPr/>
              <p:nvPr/>
            </p:nvGrpSpPr>
            <p:grpSpPr>
              <a:xfrm>
                <a:off x="4533899" y="6368891"/>
                <a:ext cx="1561440" cy="215444"/>
                <a:chOff x="4533899" y="6368891"/>
                <a:chExt cx="1561440" cy="215444"/>
              </a:xfrm>
            </p:grpSpPr>
            <p:sp>
              <p:nvSpPr>
                <p:cNvPr id="2" name="Flowchart: Merge 1"/>
                <p:cNvSpPr/>
                <p:nvPr/>
              </p:nvSpPr>
              <p:spPr>
                <a:xfrm>
                  <a:off x="4914240" y="6438513"/>
                  <a:ext cx="76199" cy="76200"/>
                </a:xfrm>
                <a:prstGeom prst="flowChartMerge">
                  <a:avLst/>
                </a:prstGeom>
                <a:solidFill>
                  <a:schemeClr val="accent1">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52339" y="6413457"/>
                  <a:ext cx="1143000" cy="123111"/>
                </a:xfrm>
                <a:prstGeom prst="rect">
                  <a:avLst/>
                </a:prstGeom>
                <a:noFill/>
              </p:spPr>
              <p:txBody>
                <a:bodyPr wrap="square" tIns="0" bIns="0" rtlCol="0">
                  <a:spAutoFit/>
                </a:bodyPr>
                <a:lstStyle/>
                <a:p>
                  <a:r>
                    <a:rPr lang="en-US" sz="800" b="1" dirty="0" smtClean="0">
                      <a:solidFill>
                        <a:schemeClr val="bg1"/>
                      </a:solidFill>
                      <a:latin typeface="Calibri" pitchFamily="34" charset="0"/>
                      <a:ea typeface="Tahoma" pitchFamily="34" charset="0"/>
                      <a:cs typeface="Tahoma" pitchFamily="34" charset="0"/>
                    </a:rPr>
                    <a:t>National Water Center</a:t>
                  </a:r>
                  <a:endParaRPr lang="en-US" sz="800" b="1" dirty="0">
                    <a:solidFill>
                      <a:schemeClr val="bg1"/>
                    </a:solidFill>
                    <a:latin typeface="Calibri" pitchFamily="34" charset="0"/>
                    <a:ea typeface="Tahoma" pitchFamily="34" charset="0"/>
                    <a:cs typeface="Tahoma" pitchFamily="34" charset="0"/>
                  </a:endParaRPr>
                </a:p>
              </p:txBody>
            </p:sp>
            <p:sp>
              <p:nvSpPr>
                <p:cNvPr id="9" name="TextBox 8"/>
                <p:cNvSpPr txBox="1"/>
                <p:nvPr/>
              </p:nvSpPr>
              <p:spPr>
                <a:xfrm>
                  <a:off x="4533899" y="6368891"/>
                  <a:ext cx="418440" cy="215444"/>
                </a:xfrm>
                <a:prstGeom prst="rect">
                  <a:avLst/>
                </a:prstGeom>
                <a:noFill/>
              </p:spPr>
              <p:txBody>
                <a:bodyPr wrap="square" rtlCol="0">
                  <a:spAutoFit/>
                </a:bodyPr>
                <a:lstStyle/>
                <a:p>
                  <a:r>
                    <a:rPr lang="en-US" sz="800" b="1" dirty="0" smtClean="0">
                      <a:solidFill>
                        <a:srgbClr val="FF0000"/>
                      </a:solidFill>
                      <a:latin typeface="Calibri" pitchFamily="34" charset="0"/>
                      <a:ea typeface="Tahoma" pitchFamily="34" charset="0"/>
                      <a:cs typeface="Tahoma" pitchFamily="34" charset="0"/>
                    </a:rPr>
                    <a:t>New!</a:t>
                  </a:r>
                  <a:endParaRPr lang="en-US" sz="800" b="1" dirty="0">
                    <a:solidFill>
                      <a:srgbClr val="FF0000"/>
                    </a:solidFill>
                    <a:latin typeface="Calibri" pitchFamily="34" charset="0"/>
                    <a:ea typeface="Tahoma" pitchFamily="34" charset="0"/>
                    <a:cs typeface="Tahoma" pitchFamily="34" charset="0"/>
                  </a:endParaRPr>
                </a:p>
              </p:txBody>
            </p:sp>
          </p:grpSp>
        </p:grpSp>
        <p:sp>
          <p:nvSpPr>
            <p:cNvPr id="7" name="Flowchart: Merge 6"/>
            <p:cNvSpPr/>
            <p:nvPr/>
          </p:nvSpPr>
          <p:spPr>
            <a:xfrm>
              <a:off x="5791201" y="4162425"/>
              <a:ext cx="76199" cy="76200"/>
            </a:xfrm>
            <a:prstGeom prst="flowChartMerge">
              <a:avLst/>
            </a:prstGeom>
            <a:solidFill>
              <a:schemeClr val="accent1">
                <a:lumMod val="20000"/>
                <a:lumOff val="80000"/>
              </a:schemeClr>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7893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620000" cy="1371600"/>
          </a:xfrm>
        </p:spPr>
        <p:txBody>
          <a:bodyPr/>
          <a:lstStyle/>
          <a:p>
            <a:pPr algn="ctr"/>
            <a:r>
              <a:rPr lang="en-US" b="1" dirty="0" smtClean="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905000"/>
            <a:ext cx="8534400" cy="4267200"/>
          </a:xfrm>
        </p:spPr>
        <p:txBody>
          <a:bodyPr/>
          <a:lstStyle/>
          <a:p>
            <a:pPr marL="0" indent="0" algn="ctr">
              <a:spcBef>
                <a:spcPts val="0"/>
              </a:spcBef>
              <a:buClr>
                <a:srgbClr val="C00000"/>
              </a:buClr>
              <a:buSzPct val="135000"/>
            </a:pPr>
            <a:r>
              <a:rPr lang="en-US" sz="3600" b="1" dirty="0" smtClean="0">
                <a:latin typeface="Arial" panose="020B0604020202020204" pitchFamily="34" charset="0"/>
                <a:cs typeface="Arial" panose="020B0604020202020204" pitchFamily="34" charset="0"/>
              </a:rPr>
              <a:t>Taking the Current Forecast Process </a:t>
            </a:r>
          </a:p>
          <a:p>
            <a:pPr marL="0" indent="0" algn="ctr">
              <a:spcBef>
                <a:spcPts val="0"/>
              </a:spcBef>
              <a:buClr>
                <a:srgbClr val="C00000"/>
              </a:buClr>
              <a:buSzPct val="135000"/>
            </a:pPr>
            <a:r>
              <a:rPr lang="en-US" sz="3600" b="1" dirty="0" smtClean="0">
                <a:latin typeface="Arial" panose="020B0604020202020204" pitchFamily="34" charset="0"/>
                <a:cs typeface="Arial" panose="020B0604020202020204" pitchFamily="34" charset="0"/>
              </a:rPr>
              <a:t>to</a:t>
            </a:r>
          </a:p>
          <a:p>
            <a:pPr marL="0" indent="0" algn="ctr">
              <a:spcBef>
                <a:spcPts val="0"/>
              </a:spcBef>
              <a:buClr>
                <a:srgbClr val="C00000"/>
              </a:buClr>
              <a:buSzPct val="135000"/>
            </a:pPr>
            <a:r>
              <a:rPr lang="en-US" sz="3600" b="1" dirty="0">
                <a:latin typeface="Arial" panose="020B0604020202020204" pitchFamily="34" charset="0"/>
                <a:cs typeface="Arial" panose="020B0604020202020204" pitchFamily="34" charset="0"/>
              </a:rPr>
              <a:t>I</a:t>
            </a:r>
            <a:r>
              <a:rPr lang="en-US" sz="3600" b="1" dirty="0" smtClean="0">
                <a:latin typeface="Arial" panose="020B0604020202020204" pitchFamily="34" charset="0"/>
                <a:cs typeface="Arial" panose="020B0604020202020204" pitchFamily="34" charset="0"/>
              </a:rPr>
              <a:t>mpact-Based Decision Support Services (IDSS)</a:t>
            </a:r>
            <a:endParaRPr lang="en-US" sz="240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31B59446-CD9C-4D3A-8872-F4EB2BE6D7CB}" type="slidenum">
              <a:rPr lang="en-US" smtClean="0"/>
              <a:pPr>
                <a:defRPr/>
              </a:pPr>
              <a:t>9</a:t>
            </a:fld>
            <a:endParaRPr lang="en-US" dirty="0"/>
          </a:p>
        </p:txBody>
      </p:sp>
      <p:pic>
        <p:nvPicPr>
          <p:cNvPr id="7" name="Picture 10"/>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6863" t="13355" r="38750" b="42729"/>
          <a:stretch/>
        </p:blipFill>
        <p:spPr bwMode="auto">
          <a:xfrm>
            <a:off x="4724400" y="4267200"/>
            <a:ext cx="3119701" cy="173619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8721" r="12210"/>
          <a:stretch/>
        </p:blipFill>
        <p:spPr bwMode="auto">
          <a:xfrm>
            <a:off x="1066800" y="4392019"/>
            <a:ext cx="3175475" cy="1486551"/>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09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luxton_EnergyBriefing">
  <a:themeElements>
    <a:clrScheme name="Edited Multi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luxton_EnergyBriefing">
  <a:themeElements>
    <a:clrScheme name="Edited Multis">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1322</TotalTime>
  <Words>2520</Words>
  <Application>Microsoft Office PowerPoint</Application>
  <PresentationFormat>On-screen Show (4:3)</PresentationFormat>
  <Paragraphs>586</Paragraphs>
  <Slides>50</Slides>
  <Notes>36</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1_Office Theme</vt:lpstr>
      <vt:lpstr>2_luxton_EnergyBriefing</vt:lpstr>
      <vt:lpstr>11_luxton_EnergyBriefing</vt:lpstr>
      <vt:lpstr>Building a Weather-Ready Nation  Taking Forecasts &amp; Satellite Data to the Next Level </vt:lpstr>
      <vt:lpstr>OutIine </vt:lpstr>
      <vt:lpstr> </vt:lpstr>
      <vt:lpstr>       Increase in Extreme Events      “Average” Year and Trends in the U.S.</vt:lpstr>
      <vt:lpstr>Is the U.S. Weather-Ready? </vt:lpstr>
      <vt:lpstr>NWS Strategic Outcome: A Weather-Ready Nation</vt:lpstr>
      <vt:lpstr>   NWS Strategic Outcome:  Weather-Ready Nation</vt:lpstr>
      <vt:lpstr>NWS Operations Community Based Services</vt:lpstr>
      <vt:lpstr> </vt:lpstr>
      <vt:lpstr>The Forecast  Process</vt:lpstr>
      <vt:lpstr>PowerPoint Presentation</vt:lpstr>
      <vt:lpstr>  Operational Numerical  Prediction Enterprise</vt:lpstr>
      <vt:lpstr>Seamless Suite of Forecasts Increasingly Based on Multi-Model Ensembles</vt:lpstr>
      <vt:lpstr>PowerPoint Presentation</vt:lpstr>
      <vt:lpstr>PowerPoint Presentation</vt:lpstr>
      <vt:lpstr>PowerPoint Presentation</vt:lpstr>
      <vt:lpstr>PowerPoint Presentation</vt:lpstr>
      <vt:lpstr>13 Feb 2014 DC Snowstorm</vt:lpstr>
      <vt:lpstr>Communicating Impact (Aviation)</vt:lpstr>
      <vt:lpstr>Communicating Impact (Aviation)</vt:lpstr>
      <vt:lpstr>Communicating Impact (Aviation)</vt:lpstr>
      <vt:lpstr>Beyond Forecasts &amp; Warnings: IDSS Focus on the ‘Last Mile’ in the Forecast Process</vt:lpstr>
      <vt:lpstr>Focus on the “Last Mile”</vt:lpstr>
      <vt:lpstr>Focus on the “Last Mile” in the Forecast Process</vt:lpstr>
      <vt:lpstr>   Case for Change       Southeast Tornado Outbreak  April 27-28, 2011</vt:lpstr>
      <vt:lpstr>PowerPoint Presentation</vt:lpstr>
      <vt:lpstr>PowerPoint Presentation</vt:lpstr>
      <vt:lpstr>PowerPoint Presentation</vt:lpstr>
      <vt:lpstr>Ongoing Efforts to Improve  Impact-Based Decision Support Services</vt:lpstr>
      <vt:lpstr>Information Delivery  Success Midwest Tornado Outbreak</vt:lpstr>
      <vt:lpstr> </vt:lpstr>
      <vt:lpstr>To Build a Weather-Ready Nation:     “Can’t Do It Alone” </vt:lpstr>
      <vt:lpstr>Weather-Ready Nation Ambassadors</vt:lpstr>
      <vt:lpstr>Importance of Education</vt:lpstr>
      <vt:lpstr>NOAA Office of Education</vt:lpstr>
      <vt:lpstr> </vt:lpstr>
      <vt:lpstr>Geostationary Satellites</vt:lpstr>
      <vt:lpstr>Low Earth Orbit Satellites (LEO)</vt:lpstr>
      <vt:lpstr>Today</vt:lpstr>
      <vt:lpstr>Geostationary Satellites (GEO)</vt:lpstr>
      <vt:lpstr>Hurricane Arthur (2014)</vt:lpstr>
      <vt:lpstr>Hurricane Arthur (2014)</vt:lpstr>
      <vt:lpstr>Entering the New  JPSS / GOES-R Era</vt:lpstr>
      <vt:lpstr>Opportunities for New Applications</vt:lpstr>
      <vt:lpstr>Summary</vt:lpstr>
      <vt:lpstr>PowerPoint Presentation</vt:lpstr>
      <vt:lpstr>PowerPoint Presentation</vt:lpstr>
      <vt:lpstr>GFS Parallel Runs</vt:lpstr>
      <vt:lpstr>PowerPoint Presentation</vt:lpstr>
      <vt:lpstr>PowerPoint Presentation</vt:lpstr>
    </vt:vector>
  </TitlesOfParts>
  <Company>NOAA National Weather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Crowe</dc:creator>
  <cp:lastModifiedBy>Christina Crowe</cp:lastModifiedBy>
  <cp:revision>63</cp:revision>
  <cp:lastPrinted>2014-07-18T15:00:46Z</cp:lastPrinted>
  <dcterms:created xsi:type="dcterms:W3CDTF">2014-07-11T15:58:20Z</dcterms:created>
  <dcterms:modified xsi:type="dcterms:W3CDTF">2014-07-28T18:34:50Z</dcterms:modified>
</cp:coreProperties>
</file>